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0" r:id="rId3"/>
    <p:sldId id="291" r:id="rId4"/>
    <p:sldId id="312" r:id="rId5"/>
    <p:sldId id="313" r:id="rId6"/>
    <p:sldId id="314" r:id="rId7"/>
    <p:sldId id="316" r:id="rId8"/>
    <p:sldId id="317" r:id="rId9"/>
    <p:sldId id="318" r:id="rId10"/>
    <p:sldId id="319" r:id="rId11"/>
    <p:sldId id="320" r:id="rId12"/>
    <p:sldId id="321" r:id="rId13"/>
    <p:sldId id="292" r:id="rId14"/>
    <p:sldId id="294" r:id="rId15"/>
    <p:sldId id="295" r:id="rId16"/>
    <p:sldId id="324" r:id="rId17"/>
    <p:sldId id="325" r:id="rId18"/>
    <p:sldId id="296" r:id="rId19"/>
    <p:sldId id="326" r:id="rId20"/>
    <p:sldId id="327" r:id="rId21"/>
    <p:sldId id="328" r:id="rId22"/>
    <p:sldId id="330" r:id="rId23"/>
    <p:sldId id="331" r:id="rId24"/>
    <p:sldId id="332" r:id="rId25"/>
    <p:sldId id="297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93" r:id="rId36"/>
    <p:sldId id="322" r:id="rId37"/>
    <p:sldId id="323" r:id="rId38"/>
    <p:sldId id="308" r:id="rId39"/>
    <p:sldId id="309" r:id="rId40"/>
    <p:sldId id="2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5E38C16-4F45-401D-AE52-E50538F45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5D6CC3-DA13-4A0D-903C-0B43FC67A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7B0F01-E88E-447C-80A3-46375AE6C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DCD31D-26E0-4F76-B7B9-B1662C905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77F9B-38BC-4A38-AE7A-5B16D349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7DF439-96DE-4C01-983D-68CDA137E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25/02/2025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D127-0A58-452C-BE11-C2632F58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44" y="2133602"/>
            <a:ext cx="9872112" cy="12971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Dasar </a:t>
            </a:r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Pemrograman</a:t>
            </a:r>
            <a:b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(INFT06204)</a:t>
            </a:r>
            <a:endParaRPr lang="en-ID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84914-61E5-43E9-A321-5A83F4018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Minggu</a:t>
            </a:r>
            <a:r>
              <a:rPr lang="en-US" sz="4000" dirty="0">
                <a:solidFill>
                  <a:schemeClr val="bg1"/>
                </a:solidFill>
              </a:rPr>
              <a:t> 2</a:t>
            </a:r>
          </a:p>
          <a:p>
            <a:r>
              <a:rPr lang="en-US" sz="4000" dirty="0">
                <a:solidFill>
                  <a:schemeClr val="bg1"/>
                </a:solidFill>
              </a:rPr>
              <a:t>Flowchart 1</a:t>
            </a:r>
            <a:endParaRPr lang="en-ID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8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 err="1"/>
              <a:t>Tahap</a:t>
            </a:r>
            <a:r>
              <a:rPr lang="en-GB" sz="4400" dirty="0"/>
              <a:t> </a:t>
            </a:r>
            <a:r>
              <a:rPr lang="en-GB" sz="4400" dirty="0" err="1"/>
              <a:t>Pengembangan</a:t>
            </a:r>
            <a:r>
              <a:rPr lang="en-GB" sz="4400" dirty="0"/>
              <a:t> </a:t>
            </a:r>
            <a:r>
              <a:rPr lang="en-GB" sz="4400" dirty="0" err="1"/>
              <a:t>Algoritma</a:t>
            </a:r>
            <a:endParaRPr lang="en-ID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568FA17-E2DA-4B93-8721-C7F3BD8CB4A4}"/>
              </a:ext>
            </a:extLst>
          </p:cNvPr>
          <p:cNvGrpSpPr/>
          <p:nvPr/>
        </p:nvGrpSpPr>
        <p:grpSpPr>
          <a:xfrm>
            <a:off x="2101057" y="1686960"/>
            <a:ext cx="7989886" cy="4808538"/>
            <a:chOff x="1992314" y="1668463"/>
            <a:chExt cx="7989886" cy="4808538"/>
          </a:xfrm>
        </p:grpSpPr>
        <p:sp>
          <p:nvSpPr>
            <p:cNvPr id="48" name="Text Box 5">
              <a:extLst>
                <a:ext uri="{FF2B5EF4-FFF2-40B4-BE49-F238E27FC236}">
                  <a16:creationId xmlns:a16="http://schemas.microsoft.com/office/drawing/2014/main" id="{2D1E5091-8E78-4940-B049-DEDF95456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7401" y="1671638"/>
              <a:ext cx="1439863" cy="646112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DEFINISI MASALAH</a:t>
              </a:r>
            </a:p>
          </p:txBody>
        </p:sp>
        <p:sp>
          <p:nvSpPr>
            <p:cNvPr id="49" name="Text Box 6">
              <a:extLst>
                <a:ext uri="{FF2B5EF4-FFF2-40B4-BE49-F238E27FC236}">
                  <a16:creationId xmlns:a16="http://schemas.microsoft.com/office/drawing/2014/main" id="{4F1CAE23-B6A4-48E3-A66A-DADA49C9D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1" y="1671638"/>
              <a:ext cx="1439863" cy="646112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MEMBUAT MODEL</a:t>
              </a:r>
            </a:p>
          </p:txBody>
        </p:sp>
        <p:sp>
          <p:nvSpPr>
            <p:cNvPr id="50" name="Text Box 7">
              <a:extLst>
                <a:ext uri="{FF2B5EF4-FFF2-40B4-BE49-F238E27FC236}">
                  <a16:creationId xmlns:a16="http://schemas.microsoft.com/office/drawing/2014/main" id="{D6B92612-84E2-4C9C-95D4-50E28F777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1" y="1668463"/>
              <a:ext cx="1439863" cy="646112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RANCANG ALGORITMA</a:t>
              </a:r>
            </a:p>
          </p:txBody>
        </p:sp>
        <p:sp>
          <p:nvSpPr>
            <p:cNvPr id="51" name="Text Box 8">
              <a:extLst>
                <a:ext uri="{FF2B5EF4-FFF2-40B4-BE49-F238E27FC236}">
                  <a16:creationId xmlns:a16="http://schemas.microsoft.com/office/drawing/2014/main" id="{E1F82304-2310-464C-8CEF-A071B99A45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3400" y="1744664"/>
              <a:ext cx="1828800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</a:rPr>
                <a:t>TULIS PROGRAM</a:t>
              </a:r>
            </a:p>
          </p:txBody>
        </p:sp>
        <p:sp>
          <p:nvSpPr>
            <p:cNvPr id="52" name="Text Box 9">
              <a:extLst>
                <a:ext uri="{FF2B5EF4-FFF2-40B4-BE49-F238E27FC236}">
                  <a16:creationId xmlns:a16="http://schemas.microsoft.com/office/drawing/2014/main" id="{2237A8B0-D361-49D4-ACD2-18970F7E8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3400" y="2430464"/>
              <a:ext cx="1828800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COMPILE</a:t>
              </a:r>
            </a:p>
          </p:txBody>
        </p:sp>
        <p:sp>
          <p:nvSpPr>
            <p:cNvPr id="53" name="AutoShape 10">
              <a:extLst>
                <a:ext uri="{FF2B5EF4-FFF2-40B4-BE49-F238E27FC236}">
                  <a16:creationId xmlns:a16="http://schemas.microsoft.com/office/drawing/2014/main" id="{81BA2F57-F5D5-4FA3-A846-75DC308CE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1" y="3116263"/>
              <a:ext cx="1584325" cy="576262"/>
            </a:xfrm>
            <a:prstGeom prst="flowChartDecision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latin typeface="Calibri" panose="020F0502020204030204" pitchFamily="34" charset="0"/>
                </a:rPr>
                <a:t>Error</a:t>
              </a:r>
            </a:p>
          </p:txBody>
        </p:sp>
        <p:sp>
          <p:nvSpPr>
            <p:cNvPr id="54" name="Text Box 11">
              <a:extLst>
                <a:ext uri="{FF2B5EF4-FFF2-40B4-BE49-F238E27FC236}">
                  <a16:creationId xmlns:a16="http://schemas.microsoft.com/office/drawing/2014/main" id="{9F60E7F3-748D-455A-AE8D-46047CB74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3400" y="4030663"/>
              <a:ext cx="1828800" cy="646112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Executable code:  =&gt; Run</a:t>
              </a:r>
            </a:p>
          </p:txBody>
        </p:sp>
        <p:sp>
          <p:nvSpPr>
            <p:cNvPr id="55" name="AutoShape 12">
              <a:extLst>
                <a:ext uri="{FF2B5EF4-FFF2-40B4-BE49-F238E27FC236}">
                  <a16:creationId xmlns:a16="http://schemas.microsoft.com/office/drawing/2014/main" id="{30741DF7-E430-449C-A799-6BEA9C5A2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1" y="5021263"/>
              <a:ext cx="1584325" cy="576262"/>
            </a:xfrm>
            <a:prstGeom prst="flowChartDecisio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Error</a:t>
              </a:r>
            </a:p>
          </p:txBody>
        </p:sp>
        <p:sp>
          <p:nvSpPr>
            <p:cNvPr id="56" name="Text Box 13">
              <a:extLst>
                <a:ext uri="{FF2B5EF4-FFF2-40B4-BE49-F238E27FC236}">
                  <a16:creationId xmlns:a16="http://schemas.microsoft.com/office/drawing/2014/main" id="{35CD28F0-47B1-4A54-969C-2219B632B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3401" y="5935664"/>
              <a:ext cx="1820863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DOKUMENTASI</a:t>
              </a:r>
            </a:p>
          </p:txBody>
        </p:sp>
        <p:sp>
          <p:nvSpPr>
            <p:cNvPr id="57" name="AutoShape 14">
              <a:extLst>
                <a:ext uri="{FF2B5EF4-FFF2-40B4-BE49-F238E27FC236}">
                  <a16:creationId xmlns:a16="http://schemas.microsoft.com/office/drawing/2014/main" id="{39AD9BA1-85E3-4E29-BF42-6C40AF7F8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1897063"/>
              <a:ext cx="228600" cy="228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AutoShape 15">
              <a:extLst>
                <a:ext uri="{FF2B5EF4-FFF2-40B4-BE49-F238E27FC236}">
                  <a16:creationId xmlns:a16="http://schemas.microsoft.com/office/drawing/2014/main" id="{3ED99294-A88C-4FD5-B301-A85ACCF04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97063"/>
              <a:ext cx="228600" cy="228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" name="AutoShape 16">
              <a:extLst>
                <a:ext uri="{FF2B5EF4-FFF2-40B4-BE49-F238E27FC236}">
                  <a16:creationId xmlns:a16="http://schemas.microsoft.com/office/drawing/2014/main" id="{980309B0-4DF3-4545-A864-72A22397B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5400" y="2125663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AutoShape 17">
              <a:extLst>
                <a:ext uri="{FF2B5EF4-FFF2-40B4-BE49-F238E27FC236}">
                  <a16:creationId xmlns:a16="http://schemas.microsoft.com/office/drawing/2014/main" id="{9CBC76A8-9AA6-4556-9F69-1E0A32F0A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5400" y="2811463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AutoShape 18">
              <a:extLst>
                <a:ext uri="{FF2B5EF4-FFF2-40B4-BE49-F238E27FC236}">
                  <a16:creationId xmlns:a16="http://schemas.microsoft.com/office/drawing/2014/main" id="{B21DBC73-D2D0-4E4E-9139-C039C23A0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5400" y="3725863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2" name="AutoShape 19">
              <a:extLst>
                <a:ext uri="{FF2B5EF4-FFF2-40B4-BE49-F238E27FC236}">
                  <a16:creationId xmlns:a16="http://schemas.microsoft.com/office/drawing/2014/main" id="{CA695711-6E7C-4290-9BE1-30B7ACD8E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5400" y="4716463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3" name="AutoShape 20">
              <a:extLst>
                <a:ext uri="{FF2B5EF4-FFF2-40B4-BE49-F238E27FC236}">
                  <a16:creationId xmlns:a16="http://schemas.microsoft.com/office/drawing/2014/main" id="{7971C92E-505C-4E05-AF72-049B0ABE2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5400" y="5630863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AutoShape 21">
              <a:extLst>
                <a:ext uri="{FF2B5EF4-FFF2-40B4-BE49-F238E27FC236}">
                  <a16:creationId xmlns:a16="http://schemas.microsoft.com/office/drawing/2014/main" id="{D0A8992A-6AF6-4730-A6BA-B59CEFE2C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1820863"/>
              <a:ext cx="762000" cy="228600"/>
            </a:xfrm>
            <a:prstGeom prst="rightArrow">
              <a:avLst>
                <a:gd name="adj1" fmla="val 50000"/>
                <a:gd name="adj2" fmla="val 8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5" name="Line 22">
              <a:extLst>
                <a:ext uri="{FF2B5EF4-FFF2-40B4-BE49-F238E27FC236}">
                  <a16:creationId xmlns:a16="http://schemas.microsoft.com/office/drawing/2014/main" id="{58353DF5-F299-4546-8936-630C24DEE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3800" y="2049463"/>
              <a:ext cx="0" cy="3276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6" name="Line 23">
              <a:extLst>
                <a:ext uri="{FF2B5EF4-FFF2-40B4-BE49-F238E27FC236}">
                  <a16:creationId xmlns:a16="http://schemas.microsoft.com/office/drawing/2014/main" id="{718721B5-807B-49F4-96BF-5FBC5E2135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3800" y="3421063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7" name="Line 24">
              <a:extLst>
                <a:ext uri="{FF2B5EF4-FFF2-40B4-BE49-F238E27FC236}">
                  <a16:creationId xmlns:a16="http://schemas.microsoft.com/office/drawing/2014/main" id="{C69C6033-4B24-41C1-BC66-9EE3B75216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3800" y="5326063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8" name="Line 26">
              <a:extLst>
                <a:ext uri="{FF2B5EF4-FFF2-40B4-BE49-F238E27FC236}">
                  <a16:creationId xmlns:a16="http://schemas.microsoft.com/office/drawing/2014/main" id="{8EB1526B-DF62-4A2E-8E95-B39EE6B46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3600" y="3522663"/>
              <a:ext cx="2514600" cy="1828800"/>
            </a:xfrm>
            <a:prstGeom prst="line">
              <a:avLst/>
            </a:prstGeom>
            <a:noFill/>
            <a:ln w="50800">
              <a:solidFill>
                <a:srgbClr val="FF5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pic>
          <p:nvPicPr>
            <p:cNvPr id="69" name="Picture 4">
              <a:extLst>
                <a:ext uri="{FF2B5EF4-FFF2-40B4-BE49-F238E27FC236}">
                  <a16:creationId xmlns:a16="http://schemas.microsoft.com/office/drawing/2014/main" id="{05341BDB-AE64-499D-BBA0-A3A28B4D8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2314" y="2532064"/>
              <a:ext cx="5246687" cy="394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460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 err="1"/>
              <a:t>Tahap</a:t>
            </a:r>
            <a:r>
              <a:rPr lang="en-GB" sz="4400" dirty="0"/>
              <a:t> </a:t>
            </a:r>
            <a:r>
              <a:rPr lang="en-GB" sz="4400" dirty="0" err="1"/>
              <a:t>Pengembangan</a:t>
            </a:r>
            <a:r>
              <a:rPr lang="en-GB" sz="4400" dirty="0"/>
              <a:t> </a:t>
            </a:r>
            <a:r>
              <a:rPr lang="en-GB" sz="4400" dirty="0" err="1"/>
              <a:t>Algoritma</a:t>
            </a:r>
            <a:endParaRPr lang="en-ID" b="1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2A105A7-FA3A-43F7-AF16-0397E1AF9E6F}"/>
              </a:ext>
            </a:extLst>
          </p:cNvPr>
          <p:cNvGrpSpPr/>
          <p:nvPr/>
        </p:nvGrpSpPr>
        <p:grpSpPr>
          <a:xfrm>
            <a:off x="1943100" y="1686960"/>
            <a:ext cx="8305800" cy="4637087"/>
            <a:chOff x="1905000" y="1727201"/>
            <a:chExt cx="8305800" cy="4637087"/>
          </a:xfrm>
        </p:grpSpPr>
        <p:sp>
          <p:nvSpPr>
            <p:cNvPr id="73" name="Text Box 5">
              <a:extLst>
                <a:ext uri="{FF2B5EF4-FFF2-40B4-BE49-F238E27FC236}">
                  <a16:creationId xmlns:a16="http://schemas.microsoft.com/office/drawing/2014/main" id="{6CC3C209-B308-49D2-89B1-0EABD4D2B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1" y="1730376"/>
              <a:ext cx="1439863" cy="646113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DEFINISI MASALAH</a:t>
              </a:r>
            </a:p>
          </p:txBody>
        </p:sp>
        <p:sp>
          <p:nvSpPr>
            <p:cNvPr id="74" name="Text Box 6">
              <a:extLst>
                <a:ext uri="{FF2B5EF4-FFF2-40B4-BE49-F238E27FC236}">
                  <a16:creationId xmlns:a16="http://schemas.microsoft.com/office/drawing/2014/main" id="{67643DC3-F989-4DA7-900B-32B86B86E6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1" y="1730376"/>
              <a:ext cx="1439863" cy="646113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MEMBUAT MODEL</a:t>
              </a:r>
            </a:p>
          </p:txBody>
        </p:sp>
        <p:sp>
          <p:nvSpPr>
            <p:cNvPr id="75" name="Text Box 7">
              <a:extLst>
                <a:ext uri="{FF2B5EF4-FFF2-40B4-BE49-F238E27FC236}">
                  <a16:creationId xmlns:a16="http://schemas.microsoft.com/office/drawing/2014/main" id="{240726E7-C7E5-404E-AE55-EDAE961E1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1" y="1727201"/>
              <a:ext cx="1439863" cy="646113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RANCANG ALGORITMA</a:t>
              </a:r>
            </a:p>
          </p:txBody>
        </p:sp>
        <p:sp>
          <p:nvSpPr>
            <p:cNvPr id="76" name="Text Box 8">
              <a:extLst>
                <a:ext uri="{FF2B5EF4-FFF2-40B4-BE49-F238E27FC236}">
                  <a16:creationId xmlns:a16="http://schemas.microsoft.com/office/drawing/2014/main" id="{0CE4FC48-780B-4405-AF30-D1525E239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0" y="1803400"/>
              <a:ext cx="1828800" cy="36988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TULIS PROGRAM</a:t>
              </a:r>
            </a:p>
          </p:txBody>
        </p:sp>
        <p:sp>
          <p:nvSpPr>
            <p:cNvPr id="77" name="Text Box 9">
              <a:extLst>
                <a:ext uri="{FF2B5EF4-FFF2-40B4-BE49-F238E27FC236}">
                  <a16:creationId xmlns:a16="http://schemas.microsoft.com/office/drawing/2014/main" id="{BAA096AB-AFD6-452F-A199-51BD80992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0" y="2489200"/>
              <a:ext cx="1828800" cy="36988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COMPILE</a:t>
              </a:r>
            </a:p>
          </p:txBody>
        </p:sp>
        <p:sp>
          <p:nvSpPr>
            <p:cNvPr id="78" name="AutoShape 10">
              <a:extLst>
                <a:ext uri="{FF2B5EF4-FFF2-40B4-BE49-F238E27FC236}">
                  <a16:creationId xmlns:a16="http://schemas.microsoft.com/office/drawing/2014/main" id="{34AAAF00-4F47-4A82-8E8C-3B0C6D9AC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1" y="3175001"/>
              <a:ext cx="1584325" cy="576263"/>
            </a:xfrm>
            <a:prstGeom prst="flowChartDecisio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Error</a:t>
              </a:r>
            </a:p>
          </p:txBody>
        </p:sp>
        <p:sp>
          <p:nvSpPr>
            <p:cNvPr id="79" name="Text Box 11">
              <a:extLst>
                <a:ext uri="{FF2B5EF4-FFF2-40B4-BE49-F238E27FC236}">
                  <a16:creationId xmlns:a16="http://schemas.microsoft.com/office/drawing/2014/main" id="{486400F7-1BD0-439E-8917-74F488A5E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0" y="4089401"/>
              <a:ext cx="1828800" cy="646113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Executable code:  =&gt; Run</a:t>
              </a:r>
            </a:p>
          </p:txBody>
        </p:sp>
        <p:sp>
          <p:nvSpPr>
            <p:cNvPr id="80" name="AutoShape 12">
              <a:extLst>
                <a:ext uri="{FF2B5EF4-FFF2-40B4-BE49-F238E27FC236}">
                  <a16:creationId xmlns:a16="http://schemas.microsoft.com/office/drawing/2014/main" id="{C02E7DB4-75F8-4E08-8020-FF2B4E941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1" y="5080001"/>
              <a:ext cx="1584325" cy="576263"/>
            </a:xfrm>
            <a:prstGeom prst="flowChartDecision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latin typeface="Calibri" panose="020F0502020204030204" pitchFamily="34" charset="0"/>
                </a:rPr>
                <a:t>Error</a:t>
              </a:r>
            </a:p>
          </p:txBody>
        </p:sp>
        <p:sp>
          <p:nvSpPr>
            <p:cNvPr id="81" name="Text Box 13">
              <a:extLst>
                <a:ext uri="{FF2B5EF4-FFF2-40B4-BE49-F238E27FC236}">
                  <a16:creationId xmlns:a16="http://schemas.microsoft.com/office/drawing/2014/main" id="{25148602-8E66-4060-862A-DC08B0CF8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1" y="5994400"/>
              <a:ext cx="1820863" cy="36988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DOKUMENTASI</a:t>
              </a:r>
            </a:p>
          </p:txBody>
        </p:sp>
        <p:sp>
          <p:nvSpPr>
            <p:cNvPr id="82" name="AutoShape 14">
              <a:extLst>
                <a:ext uri="{FF2B5EF4-FFF2-40B4-BE49-F238E27FC236}">
                  <a16:creationId xmlns:a16="http://schemas.microsoft.com/office/drawing/2014/main" id="{F403B69A-D4B6-4B6A-B9B5-D2DBDE5AF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1955800"/>
              <a:ext cx="228600" cy="228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3" name="AutoShape 15">
              <a:extLst>
                <a:ext uri="{FF2B5EF4-FFF2-40B4-BE49-F238E27FC236}">
                  <a16:creationId xmlns:a16="http://schemas.microsoft.com/office/drawing/2014/main" id="{7177816E-233C-475E-81DC-EC4F4E596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1955800"/>
              <a:ext cx="228600" cy="228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4" name="AutoShape 16">
              <a:extLst>
                <a:ext uri="{FF2B5EF4-FFF2-40B4-BE49-F238E27FC236}">
                  <a16:creationId xmlns:a16="http://schemas.microsoft.com/office/drawing/2014/main" id="{F0628404-46D5-4864-804B-A053FE322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218440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5" name="AutoShape 17">
              <a:extLst>
                <a:ext uri="{FF2B5EF4-FFF2-40B4-BE49-F238E27FC236}">
                  <a16:creationId xmlns:a16="http://schemas.microsoft.com/office/drawing/2014/main" id="{F0063F8E-1929-441C-910A-628699B51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287020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6" name="AutoShape 18">
              <a:extLst>
                <a:ext uri="{FF2B5EF4-FFF2-40B4-BE49-F238E27FC236}">
                  <a16:creationId xmlns:a16="http://schemas.microsoft.com/office/drawing/2014/main" id="{A1C98711-135B-4DBB-B0B5-B3BF9CFF2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378460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7" name="AutoShape 19">
              <a:extLst>
                <a:ext uri="{FF2B5EF4-FFF2-40B4-BE49-F238E27FC236}">
                  <a16:creationId xmlns:a16="http://schemas.microsoft.com/office/drawing/2014/main" id="{3E711C13-5E3B-458A-B75A-9163E1C8C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477520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8" name="AutoShape 20">
              <a:extLst>
                <a:ext uri="{FF2B5EF4-FFF2-40B4-BE49-F238E27FC236}">
                  <a16:creationId xmlns:a16="http://schemas.microsoft.com/office/drawing/2014/main" id="{BC279F65-3D19-4B68-9C02-380D031FB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568960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9" name="AutoShape 21">
              <a:extLst>
                <a:ext uri="{FF2B5EF4-FFF2-40B4-BE49-F238E27FC236}">
                  <a16:creationId xmlns:a16="http://schemas.microsoft.com/office/drawing/2014/main" id="{C4DE656C-42F8-4B74-AB05-4C792FBA6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1879600"/>
              <a:ext cx="762000" cy="228600"/>
            </a:xfrm>
            <a:prstGeom prst="rightArrow">
              <a:avLst>
                <a:gd name="adj1" fmla="val 50000"/>
                <a:gd name="adj2" fmla="val 8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0" name="Line 22">
              <a:extLst>
                <a:ext uri="{FF2B5EF4-FFF2-40B4-BE49-F238E27FC236}">
                  <a16:creationId xmlns:a16="http://schemas.microsoft.com/office/drawing/2014/main" id="{3A77CBD9-B6C7-4AE6-9967-11613DBF44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2400" y="2108200"/>
              <a:ext cx="0" cy="327660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91" name="Line 23">
              <a:extLst>
                <a:ext uri="{FF2B5EF4-FFF2-40B4-BE49-F238E27FC236}">
                  <a16:creationId xmlns:a16="http://schemas.microsoft.com/office/drawing/2014/main" id="{19DCF7D8-6B39-4CAC-8A36-7AA27C60A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72400" y="347980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92" name="Line 24">
              <a:extLst>
                <a:ext uri="{FF2B5EF4-FFF2-40B4-BE49-F238E27FC236}">
                  <a16:creationId xmlns:a16="http://schemas.microsoft.com/office/drawing/2014/main" id="{80E38C79-1969-4A99-8F8F-75C84464A1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72400" y="5384800"/>
              <a:ext cx="60960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pic>
          <p:nvPicPr>
            <p:cNvPr id="93" name="Picture 26">
              <a:extLst>
                <a:ext uri="{FF2B5EF4-FFF2-40B4-BE49-F238E27FC236}">
                  <a16:creationId xmlns:a16="http://schemas.microsoft.com/office/drawing/2014/main" id="{0B365AC6-E000-469D-B02A-3DF42F023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2794000"/>
              <a:ext cx="5486400" cy="35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Line 28">
              <a:extLst>
                <a:ext uri="{FF2B5EF4-FFF2-40B4-BE49-F238E27FC236}">
                  <a16:creationId xmlns:a16="http://schemas.microsoft.com/office/drawing/2014/main" id="{FEBC437C-2D19-4CB8-9450-3AFBD19005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67200" y="3632200"/>
              <a:ext cx="4343400" cy="16764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02126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 err="1"/>
              <a:t>Tahap</a:t>
            </a:r>
            <a:r>
              <a:rPr lang="en-GB" sz="4400" dirty="0"/>
              <a:t> </a:t>
            </a:r>
            <a:r>
              <a:rPr lang="en-GB" sz="4400" dirty="0" err="1"/>
              <a:t>Pengembangan</a:t>
            </a:r>
            <a:r>
              <a:rPr lang="en-GB" sz="4400" dirty="0"/>
              <a:t> </a:t>
            </a:r>
            <a:r>
              <a:rPr lang="en-GB" sz="4400" dirty="0" err="1"/>
              <a:t>Algoritma</a:t>
            </a:r>
            <a:endParaRPr lang="en-ID" b="1" dirty="0"/>
          </a:p>
        </p:txBody>
      </p:sp>
      <p:graphicFrame>
        <p:nvGraphicFramePr>
          <p:cNvPr id="26" name="Object 2">
            <a:extLst>
              <a:ext uri="{FF2B5EF4-FFF2-40B4-BE49-F238E27FC236}">
                <a16:creationId xmlns:a16="http://schemas.microsoft.com/office/drawing/2014/main" id="{5A080D5C-82A5-4DDD-B89D-5DBAE5F835D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394107"/>
              </p:ext>
            </p:extLst>
          </p:nvPr>
        </p:nvGraphicFramePr>
        <p:xfrm>
          <a:off x="1911424" y="2479048"/>
          <a:ext cx="5857875" cy="402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61905" imgH="3000000" progId="PBrush">
                  <p:embed/>
                </p:oleObj>
              </mc:Choice>
              <mc:Fallback>
                <p:oleObj name="Bitmap Image" r:id="rId2" imgW="4361905" imgH="3000000" progId="PBrush">
                  <p:embed/>
                  <p:pic>
                    <p:nvPicPr>
                      <p:cNvPr id="10342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424" y="2479048"/>
                        <a:ext cx="5857875" cy="402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7">
            <a:extLst>
              <a:ext uri="{FF2B5EF4-FFF2-40B4-BE49-F238E27FC236}">
                <a16:creationId xmlns:a16="http://schemas.microsoft.com/office/drawing/2014/main" id="{D4BA43BA-C25A-4BF4-9C97-6650A3768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350" y="1734511"/>
            <a:ext cx="1439863" cy="646113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Calibri" panose="020F0502020204030204" pitchFamily="34" charset="0"/>
              </a:rPr>
              <a:t>DEFINISI MASALAH</a:t>
            </a:r>
          </a:p>
        </p:txBody>
      </p:sp>
      <p:sp>
        <p:nvSpPr>
          <p:cNvPr id="28" name="Text Box 8">
            <a:extLst>
              <a:ext uri="{FF2B5EF4-FFF2-40B4-BE49-F238E27FC236}">
                <a16:creationId xmlns:a16="http://schemas.microsoft.com/office/drawing/2014/main" id="{E3E10440-5E03-468B-9B05-7C100D90F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150" y="1734511"/>
            <a:ext cx="1439863" cy="646113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Calibri" panose="020F0502020204030204" pitchFamily="34" charset="0"/>
              </a:rPr>
              <a:t>MEMBUAT MODEL</a:t>
            </a:r>
          </a:p>
        </p:txBody>
      </p:sp>
      <p:sp>
        <p:nvSpPr>
          <p:cNvPr id="29" name="Text Box 9">
            <a:extLst>
              <a:ext uri="{FF2B5EF4-FFF2-40B4-BE49-F238E27FC236}">
                <a16:creationId xmlns:a16="http://schemas.microsoft.com/office/drawing/2014/main" id="{1B2D6A72-E75D-43C8-A15C-178D6468D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8150" y="1731336"/>
            <a:ext cx="1439863" cy="646113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Calibri" panose="020F0502020204030204" pitchFamily="34" charset="0"/>
              </a:rPr>
              <a:t>RANCANG ALGORITMA</a:t>
            </a: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2C94E588-2E78-44B1-BA59-5FF9D9FBC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0349" y="1807535"/>
            <a:ext cx="1828800" cy="369888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libri" panose="020F0502020204030204" pitchFamily="34" charset="0"/>
              </a:rPr>
              <a:t>TULIS PROGRAM</a:t>
            </a:r>
          </a:p>
        </p:txBody>
      </p:sp>
      <p:sp>
        <p:nvSpPr>
          <p:cNvPr id="31" name="Text Box 11">
            <a:extLst>
              <a:ext uri="{FF2B5EF4-FFF2-40B4-BE49-F238E27FC236}">
                <a16:creationId xmlns:a16="http://schemas.microsoft.com/office/drawing/2014/main" id="{7C77E35C-60C6-4411-826B-71C0ECFEA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0349" y="2493335"/>
            <a:ext cx="1828800" cy="369888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1800" i="1">
                <a:solidFill>
                  <a:schemeClr val="bg1"/>
                </a:solidFill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32" name="AutoShape 12">
            <a:extLst>
              <a:ext uri="{FF2B5EF4-FFF2-40B4-BE49-F238E27FC236}">
                <a16:creationId xmlns:a16="http://schemas.microsoft.com/office/drawing/2014/main" id="{E216D220-3768-4C19-B593-956978D0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550" y="3179136"/>
            <a:ext cx="1584325" cy="576263"/>
          </a:xfrm>
          <a:prstGeom prst="flowChartDecision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1800" i="1">
                <a:solidFill>
                  <a:schemeClr val="bg1"/>
                </a:solidFill>
                <a:latin typeface="Calibri" panose="020F0502020204030204" pitchFamily="34" charset="0"/>
              </a:rPr>
              <a:t>Error</a:t>
            </a:r>
          </a:p>
        </p:txBody>
      </p:sp>
      <p:sp>
        <p:nvSpPr>
          <p:cNvPr id="33" name="Text Box 13">
            <a:extLst>
              <a:ext uri="{FF2B5EF4-FFF2-40B4-BE49-F238E27FC236}">
                <a16:creationId xmlns:a16="http://schemas.microsoft.com/office/drawing/2014/main" id="{68ED76E6-7293-47B7-946A-6DF677223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0349" y="4093536"/>
            <a:ext cx="1828800" cy="646113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1800" i="1">
                <a:solidFill>
                  <a:schemeClr val="bg1"/>
                </a:solidFill>
                <a:latin typeface="Calibri" panose="020F0502020204030204" pitchFamily="34" charset="0"/>
              </a:rPr>
              <a:t>Executable code:  =&gt; Run</a:t>
            </a:r>
          </a:p>
        </p:txBody>
      </p:sp>
      <p:sp>
        <p:nvSpPr>
          <p:cNvPr id="34" name="AutoShape 14">
            <a:extLst>
              <a:ext uri="{FF2B5EF4-FFF2-40B4-BE49-F238E27FC236}">
                <a16:creationId xmlns:a16="http://schemas.microsoft.com/office/drawing/2014/main" id="{67FE1453-2459-4BF5-9B8C-E9D76DB0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550" y="5084136"/>
            <a:ext cx="1584325" cy="576263"/>
          </a:xfrm>
          <a:prstGeom prst="flowChartDecision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1800" i="1">
                <a:solidFill>
                  <a:schemeClr val="bg1"/>
                </a:solidFill>
                <a:latin typeface="Calibri" panose="020F0502020204030204" pitchFamily="34" charset="0"/>
              </a:rPr>
              <a:t>Error</a:t>
            </a:r>
          </a:p>
        </p:txBody>
      </p:sp>
      <p:sp>
        <p:nvSpPr>
          <p:cNvPr id="35" name="Text Box 15">
            <a:extLst>
              <a:ext uri="{FF2B5EF4-FFF2-40B4-BE49-F238E27FC236}">
                <a16:creationId xmlns:a16="http://schemas.microsoft.com/office/drawing/2014/main" id="{AF1BB75C-210D-4A0B-8889-571898636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0350" y="5998535"/>
            <a:ext cx="1820863" cy="369888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1800" b="1">
                <a:latin typeface="Calibri" panose="020F0502020204030204" pitchFamily="34" charset="0"/>
              </a:rPr>
              <a:t>DOKUMENTASI</a:t>
            </a:r>
          </a:p>
        </p:txBody>
      </p:sp>
      <p:sp>
        <p:nvSpPr>
          <p:cNvPr id="36" name="AutoShape 16">
            <a:extLst>
              <a:ext uri="{FF2B5EF4-FFF2-40B4-BE49-F238E27FC236}">
                <a16:creationId xmlns:a16="http://schemas.microsoft.com/office/drawing/2014/main" id="{6E68547C-3539-4103-8529-81C2980CC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349" y="1959935"/>
            <a:ext cx="228600" cy="2286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id-ID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AutoShape 17">
            <a:extLst>
              <a:ext uri="{FF2B5EF4-FFF2-40B4-BE49-F238E27FC236}">
                <a16:creationId xmlns:a16="http://schemas.microsoft.com/office/drawing/2014/main" id="{4CCF734D-AE87-40A3-83D0-87A5606BB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149" y="1959935"/>
            <a:ext cx="228600" cy="2286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id-ID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AutoShape 18">
            <a:extLst>
              <a:ext uri="{FF2B5EF4-FFF2-40B4-BE49-F238E27FC236}">
                <a16:creationId xmlns:a16="http://schemas.microsoft.com/office/drawing/2014/main" id="{9AD61ED3-2052-4C0B-A812-47E8827EF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349" y="2188535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id-ID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AutoShape 19">
            <a:extLst>
              <a:ext uri="{FF2B5EF4-FFF2-40B4-BE49-F238E27FC236}">
                <a16:creationId xmlns:a16="http://schemas.microsoft.com/office/drawing/2014/main" id="{423DAC37-B9B4-46EA-877C-8F6D8AE69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349" y="2874335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id-ID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AutoShape 20">
            <a:extLst>
              <a:ext uri="{FF2B5EF4-FFF2-40B4-BE49-F238E27FC236}">
                <a16:creationId xmlns:a16="http://schemas.microsoft.com/office/drawing/2014/main" id="{6EBCE277-58FC-4F56-9B2D-F9A44BBCB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349" y="3788735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id-ID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1" name="AutoShape 21">
            <a:extLst>
              <a:ext uri="{FF2B5EF4-FFF2-40B4-BE49-F238E27FC236}">
                <a16:creationId xmlns:a16="http://schemas.microsoft.com/office/drawing/2014/main" id="{598C8096-77FE-4582-9739-04D5297FD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349" y="4779335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id-ID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AutoShape 22">
            <a:extLst>
              <a:ext uri="{FF2B5EF4-FFF2-40B4-BE49-F238E27FC236}">
                <a16:creationId xmlns:a16="http://schemas.microsoft.com/office/drawing/2014/main" id="{5AC21981-F003-4623-B17F-B9DDB08AF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349" y="5693735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id-ID" sz="1800">
              <a:latin typeface="Calibri" panose="020F0502020204030204" pitchFamily="34" charset="0"/>
            </a:endParaRPr>
          </a:p>
        </p:txBody>
      </p:sp>
      <p:sp>
        <p:nvSpPr>
          <p:cNvPr id="43" name="AutoShape 23">
            <a:extLst>
              <a:ext uri="{FF2B5EF4-FFF2-40B4-BE49-F238E27FC236}">
                <a16:creationId xmlns:a16="http://schemas.microsoft.com/office/drawing/2014/main" id="{C408C72E-1070-476F-AC39-10F037B42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149" y="1883735"/>
            <a:ext cx="762000" cy="228600"/>
          </a:xfrm>
          <a:prstGeom prst="rightArrow">
            <a:avLst>
              <a:gd name="adj1" fmla="val 50000"/>
              <a:gd name="adj2" fmla="val 8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id-ID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Line 24">
            <a:extLst>
              <a:ext uri="{FF2B5EF4-FFF2-40B4-BE49-F238E27FC236}">
                <a16:creationId xmlns:a16="http://schemas.microsoft.com/office/drawing/2014/main" id="{0D016096-E231-48CE-9BF5-72C0F68477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0749" y="2112335"/>
            <a:ext cx="0" cy="3276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5" name="Line 25">
            <a:extLst>
              <a:ext uri="{FF2B5EF4-FFF2-40B4-BE49-F238E27FC236}">
                <a16:creationId xmlns:a16="http://schemas.microsoft.com/office/drawing/2014/main" id="{EFB37179-0469-4F05-95C2-419EC00C2D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40749" y="3483935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6" name="Line 26">
            <a:extLst>
              <a:ext uri="{FF2B5EF4-FFF2-40B4-BE49-F238E27FC236}">
                <a16:creationId xmlns:a16="http://schemas.microsoft.com/office/drawing/2014/main" id="{60141ECC-EBC6-4D71-80EF-FF25655C15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40749" y="5388935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7" name="Line 27">
            <a:extLst>
              <a:ext uri="{FF2B5EF4-FFF2-40B4-BE49-F238E27FC236}">
                <a16:creationId xmlns:a16="http://schemas.microsoft.com/office/drawing/2014/main" id="{A5A4EA0E-8FCE-464B-9024-C1231AEA54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54799" y="4836485"/>
            <a:ext cx="2495550" cy="1162050"/>
          </a:xfrm>
          <a:prstGeom prst="line">
            <a:avLst/>
          </a:prstGeom>
          <a:noFill/>
          <a:ln w="50800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01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 err="1"/>
              <a:t>Penyajian</a:t>
            </a:r>
            <a:r>
              <a:rPr lang="en-GB" sz="4400" dirty="0"/>
              <a:t> </a:t>
            </a:r>
            <a:r>
              <a:rPr lang="en-GB" sz="4400" dirty="0" err="1"/>
              <a:t>Algoritma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err="1">
                <a:latin typeface="Calibri" panose="020F0502020204030204" pitchFamily="34" charset="0"/>
              </a:rPr>
              <a:t>Algoritma</a:t>
            </a:r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</a:rPr>
              <a:t>dapat</a:t>
            </a:r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</a:rPr>
              <a:t>diekspresikan</a:t>
            </a:r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</a:rPr>
              <a:t>dalam</a:t>
            </a:r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</a:rPr>
              <a:t>bentuk</a:t>
            </a:r>
            <a:r>
              <a:rPr lang="en-GB" sz="2800" dirty="0">
                <a:latin typeface="Calibri" panose="020F0502020204030204" pitchFamily="34" charset="0"/>
              </a:rPr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Calibri" panose="020F0502020204030204" pitchFamily="34" charset="0"/>
              </a:rPr>
              <a:t>Tulisan, </a:t>
            </a:r>
            <a:r>
              <a:rPr lang="en-GB" dirty="0" err="1">
                <a:latin typeface="Calibri" panose="020F0502020204030204" pitchFamily="34" charset="0"/>
              </a:rPr>
              <a:t>misal</a:t>
            </a:r>
            <a:r>
              <a:rPr lang="en-GB" dirty="0">
                <a:latin typeface="Calibri" panose="020F0502020204030204" pitchFamily="34" charset="0"/>
              </a:rPr>
              <a:t>: </a:t>
            </a:r>
            <a:r>
              <a:rPr lang="en-GB" i="1" dirty="0">
                <a:latin typeface="Calibri" panose="020F0502020204030204" pitchFamily="34" charset="0"/>
              </a:rPr>
              <a:t>structured English</a:t>
            </a:r>
            <a:r>
              <a:rPr lang="en-GB" dirty="0">
                <a:latin typeface="Calibri" panose="020F0502020204030204" pitchFamily="34" charset="0"/>
              </a:rPr>
              <a:t>, </a:t>
            </a:r>
            <a:r>
              <a:rPr lang="en-GB" i="1" dirty="0">
                <a:latin typeface="Calibri" panose="020F0502020204030204" pitchFamily="34" charset="0"/>
              </a:rPr>
              <a:t>pseudocode</a:t>
            </a:r>
            <a:r>
              <a:rPr lang="en-GB" dirty="0">
                <a:latin typeface="Calibri" panose="020F0502020204030204" pitchFamily="34" charset="0"/>
              </a:rPr>
              <a:t>, </a:t>
            </a:r>
            <a:r>
              <a:rPr lang="en-GB" dirty="0" err="1">
                <a:latin typeface="Calibri" panose="020F0502020204030204" pitchFamily="34" charset="0"/>
              </a:rPr>
              <a:t>notasi</a:t>
            </a:r>
            <a:r>
              <a:rPr lang="en-GB" dirty="0">
                <a:latin typeface="Calibri" panose="020F0502020204030204" pitchFamily="34" charset="0"/>
              </a:rPr>
              <a:t> lain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Calibri" panose="020F0502020204030204" pitchFamily="34" charset="0"/>
              </a:rPr>
              <a:t>Visual, </a:t>
            </a:r>
            <a:r>
              <a:rPr lang="en-GB" dirty="0" err="1">
                <a:latin typeface="Calibri" panose="020F0502020204030204" pitchFamily="34" charset="0"/>
              </a:rPr>
              <a:t>misal</a:t>
            </a:r>
            <a:r>
              <a:rPr lang="en-GB" dirty="0">
                <a:latin typeface="Calibri" panose="020F0502020204030204" pitchFamily="34" charset="0"/>
              </a:rPr>
              <a:t>: </a:t>
            </a:r>
            <a:r>
              <a:rPr lang="en-GB" i="1" dirty="0">
                <a:latin typeface="Calibri" panose="020F0502020204030204" pitchFamily="34" charset="0"/>
              </a:rPr>
              <a:t>flow chart</a:t>
            </a:r>
            <a:r>
              <a:rPr lang="en-GB" dirty="0">
                <a:latin typeface="Calibri" panose="020F0502020204030204" pitchFamily="34" charset="0"/>
              </a:rPr>
              <a:t>, </a:t>
            </a:r>
            <a:r>
              <a:rPr lang="en-GB" i="1" dirty="0">
                <a:latin typeface="Calibri" panose="020F0502020204030204" pitchFamily="34" charset="0"/>
              </a:rPr>
              <a:t>activity diagram</a:t>
            </a:r>
            <a:r>
              <a:rPr lang="en-GB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1604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Flowchart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sz="2800" dirty="0"/>
              <a:t>Bagan-</a:t>
            </a:r>
            <a:r>
              <a:rPr lang="en-US" sz="2800" dirty="0" err="1"/>
              <a:t>bagan</a:t>
            </a:r>
            <a:r>
              <a:rPr lang="en-US" sz="2800" dirty="0"/>
              <a:t> yang </a:t>
            </a:r>
            <a:r>
              <a:rPr lang="en-US" sz="2800" dirty="0" err="1"/>
              <a:t>mempunyai</a:t>
            </a:r>
            <a:r>
              <a:rPr lang="en-US" sz="2800" dirty="0"/>
              <a:t> </a:t>
            </a:r>
            <a:r>
              <a:rPr lang="en-US" sz="2800" dirty="0" err="1"/>
              <a:t>arus</a:t>
            </a:r>
            <a:r>
              <a:rPr lang="en-US" sz="2800" dirty="0"/>
              <a:t> yang </a:t>
            </a:r>
            <a:r>
              <a:rPr lang="en-US" sz="2800" dirty="0" err="1"/>
              <a:t>menggambarkan</a:t>
            </a:r>
            <a:r>
              <a:rPr lang="en-US" sz="2800" dirty="0"/>
              <a:t> </a:t>
            </a:r>
            <a:r>
              <a:rPr lang="en-US" sz="2800" dirty="0" err="1"/>
              <a:t>langkah-langkah</a:t>
            </a:r>
            <a:r>
              <a:rPr lang="en-US" sz="2800" dirty="0"/>
              <a:t> </a:t>
            </a:r>
            <a:r>
              <a:rPr lang="en-US" sz="2800" dirty="0" err="1"/>
              <a:t>penyelesaian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masalah</a:t>
            </a:r>
            <a:r>
              <a:rPr lang="en-US" sz="28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800" dirty="0" err="1"/>
              <a:t>Merupakan</a:t>
            </a:r>
            <a:r>
              <a:rPr lang="en-US" sz="2800" dirty="0"/>
              <a:t> </a:t>
            </a:r>
            <a:r>
              <a:rPr lang="en-US" sz="2800" dirty="0" err="1"/>
              <a:t>cara</a:t>
            </a:r>
            <a:r>
              <a:rPr lang="en-US" sz="2800" dirty="0"/>
              <a:t> </a:t>
            </a:r>
            <a:r>
              <a:rPr lang="en-US" sz="2800" dirty="0" err="1"/>
              <a:t>penyajian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algoritma</a:t>
            </a:r>
            <a:r>
              <a:rPr lang="en-US" sz="28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800" dirty="0"/>
              <a:t>Ada 2 </a:t>
            </a:r>
            <a:r>
              <a:rPr lang="en-US" sz="2800" dirty="0" err="1"/>
              <a:t>macam</a:t>
            </a:r>
            <a:r>
              <a:rPr lang="en-US" sz="2800" dirty="0"/>
              <a:t> Flowchart :</a:t>
            </a:r>
          </a:p>
          <a:p>
            <a:pPr marL="720725" indent="-457200" algn="just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b="1" dirty="0"/>
              <a:t>System Flowchart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 </a:t>
            </a:r>
            <a:r>
              <a:rPr lang="en-US" sz="2800" dirty="0" err="1"/>
              <a:t>urutan</a:t>
            </a:r>
            <a:r>
              <a:rPr lang="en-US" sz="2800" dirty="0"/>
              <a:t> proses </a:t>
            </a:r>
            <a:r>
              <a:rPr lang="en-US" sz="2800" dirty="0" err="1"/>
              <a:t>dalam</a:t>
            </a:r>
            <a:r>
              <a:rPr lang="en-US" sz="2800" dirty="0"/>
              <a:t> system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</a:t>
            </a:r>
            <a:r>
              <a:rPr lang="en-US" sz="2800" dirty="0" err="1"/>
              <a:t>alat</a:t>
            </a:r>
            <a:r>
              <a:rPr lang="en-US" sz="2800" dirty="0"/>
              <a:t> media input, output </a:t>
            </a:r>
            <a:r>
              <a:rPr lang="en-US" sz="2800" dirty="0" err="1"/>
              <a:t>serta</a:t>
            </a:r>
            <a:r>
              <a:rPr lang="en-US" sz="2800" dirty="0"/>
              <a:t> </a:t>
            </a:r>
            <a:r>
              <a:rPr lang="en-US" sz="2800" dirty="0" err="1"/>
              <a:t>jenis</a:t>
            </a:r>
            <a:r>
              <a:rPr lang="en-US" sz="2800" dirty="0"/>
              <a:t> media </a:t>
            </a:r>
            <a:r>
              <a:rPr lang="en-US" sz="2800" dirty="0" err="1"/>
              <a:t>penyimpanan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proses </a:t>
            </a:r>
            <a:r>
              <a:rPr lang="en-US" sz="2800" dirty="0" err="1"/>
              <a:t>pengolahan</a:t>
            </a:r>
            <a:r>
              <a:rPr lang="en-US" sz="2800" dirty="0"/>
              <a:t> data.</a:t>
            </a:r>
          </a:p>
          <a:p>
            <a:pPr marL="720725" indent="-457200" algn="just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b="1" dirty="0"/>
              <a:t>Program Flowchart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 err="1"/>
              <a:t>urutan</a:t>
            </a:r>
            <a:r>
              <a:rPr lang="en-US" sz="2800" dirty="0"/>
              <a:t> </a:t>
            </a:r>
            <a:r>
              <a:rPr lang="en-US" sz="2800" dirty="0" err="1"/>
              <a:t>instruksi</a:t>
            </a:r>
            <a:r>
              <a:rPr lang="en-US" sz="2800" dirty="0"/>
              <a:t> yang </a:t>
            </a:r>
            <a:r>
              <a:rPr lang="en-US" sz="2800" dirty="0" err="1"/>
              <a:t>digambarkan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symbol </a:t>
            </a:r>
            <a:r>
              <a:rPr lang="en-US" sz="2800" dirty="0" err="1"/>
              <a:t>tertentu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memecahkan</a:t>
            </a:r>
            <a:r>
              <a:rPr lang="en-US" sz="2800" dirty="0"/>
              <a:t> </a:t>
            </a:r>
            <a:r>
              <a:rPr lang="en-US" sz="2800" dirty="0" err="1"/>
              <a:t>masalah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program.</a:t>
            </a:r>
          </a:p>
          <a:p>
            <a:pPr algn="just" eaLnBrk="1" hangingPunct="1">
              <a:lnSpc>
                <a:spcPct val="8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132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Simbol-simbol</a:t>
            </a:r>
            <a:r>
              <a:rPr lang="en-US" dirty="0"/>
              <a:t> Flowchart</a:t>
            </a:r>
            <a:endParaRPr lang="en-ID" b="1" dirty="0"/>
          </a:p>
        </p:txBody>
      </p:sp>
      <p:pic>
        <p:nvPicPr>
          <p:cNvPr id="6" name="Picture 4" descr="asd">
            <a:extLst>
              <a:ext uri="{FF2B5EF4-FFF2-40B4-BE49-F238E27FC236}">
                <a16:creationId xmlns:a16="http://schemas.microsoft.com/office/drawing/2014/main" id="{2A854A9D-9C59-4EB4-9CA3-0CC08726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783080"/>
            <a:ext cx="6400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88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Simbol-simbol</a:t>
            </a:r>
            <a:r>
              <a:rPr lang="en-US" dirty="0"/>
              <a:t> Flowchart</a:t>
            </a:r>
            <a:endParaRPr lang="en-ID" b="1" dirty="0"/>
          </a:p>
        </p:txBody>
      </p:sp>
      <p:pic>
        <p:nvPicPr>
          <p:cNvPr id="4" name="Picture 5" descr="asd">
            <a:extLst>
              <a:ext uri="{FF2B5EF4-FFF2-40B4-BE49-F238E27FC236}">
                <a16:creationId xmlns:a16="http://schemas.microsoft.com/office/drawing/2014/main" id="{608A417D-AF72-4F1F-A0A9-D7581D555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2435"/>
            <a:ext cx="6705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274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Pembuatan</a:t>
            </a:r>
            <a:r>
              <a:rPr lang="en-US" dirty="0"/>
              <a:t> Flowchart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Selalu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dimulai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dengan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id-ID" sz="2800" b="1" dirty="0">
                <a:solidFill>
                  <a:srgbClr val="7030A0"/>
                </a:solidFill>
              </a:rPr>
              <a:t>START</a:t>
            </a:r>
            <a:r>
              <a:rPr lang="en-US" sz="2800" b="1" dirty="0"/>
              <a:t>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E6A8E0-279B-441E-A82A-6C746EDF7E26}"/>
              </a:ext>
            </a:extLst>
          </p:cNvPr>
          <p:cNvGrpSpPr/>
          <p:nvPr/>
        </p:nvGrpSpPr>
        <p:grpSpPr>
          <a:xfrm>
            <a:off x="2275840" y="2553494"/>
            <a:ext cx="3962400" cy="2895600"/>
            <a:chOff x="2286000" y="2667000"/>
            <a:chExt cx="3962400" cy="2895600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AC4B6E4F-D11D-47E3-8161-615DE766D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2667000"/>
              <a:ext cx="12954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d-ID" dirty="0"/>
                <a:t>Start</a:t>
              </a:r>
              <a:endParaRPr lang="en-US" dirty="0"/>
            </a:p>
          </p:txBody>
        </p:sp>
        <p:cxnSp>
          <p:nvCxnSpPr>
            <p:cNvPr id="23" name="Straight Connector 9">
              <a:extLst>
                <a:ext uri="{FF2B5EF4-FFF2-40B4-BE49-F238E27FC236}">
                  <a16:creationId xmlns:a16="http://schemas.microsoft.com/office/drawing/2014/main" id="{D57EF17A-B9A9-4D19-96CC-78EE8461B1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258594" y="3504406"/>
              <a:ext cx="609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 type="none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F9DF9995-0561-48D4-A6BF-293BAA2651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3429001"/>
              <a:ext cx="281359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err="1"/>
                <a:t>Jangan</a:t>
              </a:r>
              <a:r>
                <a:rPr lang="en-US" dirty="0"/>
                <a:t> </a:t>
              </a:r>
              <a:r>
                <a:rPr lang="en-US" dirty="0" err="1"/>
                <a:t>lupa</a:t>
              </a:r>
              <a:r>
                <a:rPr lang="en-US" dirty="0"/>
                <a:t> </a:t>
              </a:r>
            </a:p>
            <a:p>
              <a:r>
                <a:rPr lang="en-US" dirty="0" err="1"/>
                <a:t>menggambar</a:t>
              </a:r>
              <a:r>
                <a:rPr lang="en-US" dirty="0"/>
                <a:t> </a:t>
              </a:r>
              <a:r>
                <a:rPr lang="en-US" dirty="0" err="1"/>
                <a:t>anak</a:t>
              </a:r>
              <a:r>
                <a:rPr lang="en-US" dirty="0"/>
                <a:t> </a:t>
              </a:r>
              <a:r>
                <a:rPr lang="en-US" dirty="0" err="1"/>
                <a:t>panah</a:t>
              </a:r>
              <a:endParaRPr lang="en-US" dirty="0"/>
            </a:p>
          </p:txBody>
        </p:sp>
        <p:cxnSp>
          <p:nvCxnSpPr>
            <p:cNvPr id="25" name="Straight Arrow Connector 12">
              <a:extLst>
                <a:ext uri="{FF2B5EF4-FFF2-40B4-BE49-F238E27FC236}">
                  <a16:creationId xmlns:a16="http://schemas.microsoft.com/office/drawing/2014/main" id="{2BD1F370-1DD7-43AE-8343-CD2D9B12E3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648200" y="3352800"/>
              <a:ext cx="914400" cy="2286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15">
              <a:extLst>
                <a:ext uri="{FF2B5EF4-FFF2-40B4-BE49-F238E27FC236}">
                  <a16:creationId xmlns:a16="http://schemas.microsoft.com/office/drawing/2014/main" id="{A9510E96-45F2-4B4D-BBA6-99C583D2C2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258594" y="4114006"/>
              <a:ext cx="609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Connector 16">
              <a:extLst>
                <a:ext uri="{FF2B5EF4-FFF2-40B4-BE49-F238E27FC236}">
                  <a16:creationId xmlns:a16="http://schemas.microsoft.com/office/drawing/2014/main" id="{D00E6222-6CA9-473D-86AF-6434845AD6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258594" y="4723606"/>
              <a:ext cx="609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ounded Rectangle 17">
              <a:extLst>
                <a:ext uri="{FF2B5EF4-FFF2-40B4-BE49-F238E27FC236}">
                  <a16:creationId xmlns:a16="http://schemas.microsoft.com/office/drawing/2014/main" id="{1CFD5BBF-EB60-4A5C-8572-93DFD4BB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5029200"/>
              <a:ext cx="12954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705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Pembuatan</a:t>
            </a:r>
            <a:r>
              <a:rPr lang="en-US" dirty="0"/>
              <a:t> Flowchart – </a:t>
            </a:r>
            <a:r>
              <a:rPr lang="en-US" i="1" dirty="0"/>
              <a:t>cont.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Input / Output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1C2D6E-EB48-4E48-954D-68F3A5A92D6A}"/>
              </a:ext>
            </a:extLst>
          </p:cNvPr>
          <p:cNvGrpSpPr/>
          <p:nvPr/>
        </p:nvGrpSpPr>
        <p:grpSpPr>
          <a:xfrm>
            <a:off x="1539240" y="2586831"/>
            <a:ext cx="8045000" cy="2828926"/>
            <a:chOff x="2362200" y="2133600"/>
            <a:chExt cx="8045000" cy="2828926"/>
          </a:xfrm>
        </p:grpSpPr>
        <p:sp>
          <p:nvSpPr>
            <p:cNvPr id="13" name="Rounded Rectangle 3">
              <a:extLst>
                <a:ext uri="{FF2B5EF4-FFF2-40B4-BE49-F238E27FC236}">
                  <a16:creationId xmlns:a16="http://schemas.microsoft.com/office/drawing/2014/main" id="{9F06412C-CF3B-4A3D-9D8A-F5C58F6D4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2133600"/>
              <a:ext cx="12954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d-ID" dirty="0"/>
                <a:t>Start</a:t>
              </a:r>
              <a:endParaRPr lang="en-US" dirty="0"/>
            </a:p>
          </p:txBody>
        </p:sp>
        <p:cxnSp>
          <p:nvCxnSpPr>
            <p:cNvPr id="14" name="Straight Connector 9">
              <a:extLst>
                <a:ext uri="{FF2B5EF4-FFF2-40B4-BE49-F238E27FC236}">
                  <a16:creationId xmlns:a16="http://schemas.microsoft.com/office/drawing/2014/main" id="{6C9078AC-2982-4403-9DE1-1CEF3EC75879}"/>
                </a:ext>
              </a:extLst>
            </p:cNvPr>
            <p:cNvCxnSpPr>
              <a:cxnSpLocks noChangeShapeType="1"/>
              <a:endCxn id="15" idx="0"/>
            </p:cNvCxnSpPr>
            <p:nvPr/>
          </p:nvCxnSpPr>
          <p:spPr bwMode="auto">
            <a:xfrm rot="5400000">
              <a:off x="5944394" y="3047206"/>
              <a:ext cx="762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Parallelogram 4">
              <a:extLst>
                <a:ext uri="{FF2B5EF4-FFF2-40B4-BE49-F238E27FC236}">
                  <a16:creationId xmlns:a16="http://schemas.microsoft.com/office/drawing/2014/main" id="{EF8235B3-4967-4D54-95AD-1D134497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429000"/>
              <a:ext cx="1981200" cy="533400"/>
            </a:xfrm>
            <a:prstGeom prst="parallelogram">
              <a:avLst>
                <a:gd name="adj" fmla="val 25003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/>
                <a:t>Input/output</a:t>
              </a:r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2913A749-A463-4165-A2A5-1E94A5CD3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1" y="2971800"/>
              <a:ext cx="27109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err="1"/>
                <a:t>Jangan</a:t>
              </a:r>
              <a:r>
                <a:rPr lang="en-US" dirty="0"/>
                <a:t> </a:t>
              </a:r>
              <a:r>
                <a:rPr lang="en-US" dirty="0" err="1"/>
                <a:t>lupa</a:t>
              </a:r>
              <a:r>
                <a:rPr lang="en-US" dirty="0"/>
                <a:t> </a:t>
              </a:r>
              <a:r>
                <a:rPr lang="en-US" dirty="0" err="1"/>
                <a:t>anak</a:t>
              </a:r>
              <a:r>
                <a:rPr lang="en-US" dirty="0"/>
                <a:t> </a:t>
              </a:r>
              <a:r>
                <a:rPr lang="en-US" dirty="0" err="1"/>
                <a:t>panah</a:t>
              </a:r>
              <a:endParaRPr lang="en-US" dirty="0"/>
            </a:p>
          </p:txBody>
        </p:sp>
        <p:cxnSp>
          <p:nvCxnSpPr>
            <p:cNvPr id="17" name="Straight Arrow Connector 7">
              <a:extLst>
                <a:ext uri="{FF2B5EF4-FFF2-40B4-BE49-F238E27FC236}">
                  <a16:creationId xmlns:a16="http://schemas.microsoft.com/office/drawing/2014/main" id="{B1EC65BC-206C-4F54-BE8A-9F3E38A8CF9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400800" y="2895600"/>
              <a:ext cx="1066800" cy="152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F26CE3F6-ED27-4D86-920C-DC9DC6CBF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4038601"/>
              <a:ext cx="2249488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/>
                <a:t>Mungkin anda ingin </a:t>
              </a:r>
            </a:p>
            <a:p>
              <a:r>
                <a:rPr lang="en-US"/>
                <a:t>berkomunikasi </a:t>
              </a:r>
            </a:p>
            <a:p>
              <a:r>
                <a:rPr lang="en-US"/>
                <a:t>dengan pemakai</a:t>
              </a:r>
            </a:p>
          </p:txBody>
        </p:sp>
        <p:cxnSp>
          <p:nvCxnSpPr>
            <p:cNvPr id="19" name="Straight Arrow Connector 11">
              <a:extLst>
                <a:ext uri="{FF2B5EF4-FFF2-40B4-BE49-F238E27FC236}">
                  <a16:creationId xmlns:a16="http://schemas.microsoft.com/office/drawing/2014/main" id="{D8EC5C1C-2182-49DB-8FDD-7D869594D2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43400" y="3657600"/>
              <a:ext cx="990600" cy="3048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Straight Connector 9">
              <a:extLst>
                <a:ext uri="{FF2B5EF4-FFF2-40B4-BE49-F238E27FC236}">
                  <a16:creationId xmlns:a16="http://schemas.microsoft.com/office/drawing/2014/main" id="{1A8BDB9E-B8FD-46AB-8E43-CDC6F40822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944394" y="4342606"/>
              <a:ext cx="762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9056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Pembuatan</a:t>
            </a:r>
            <a:r>
              <a:rPr lang="en-US" dirty="0"/>
              <a:t> Flowchart – </a:t>
            </a:r>
            <a:r>
              <a:rPr lang="en-US" i="1" dirty="0"/>
              <a:t>cont.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Proses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AB8F75-D467-4577-B8E4-B493FC459589}"/>
              </a:ext>
            </a:extLst>
          </p:cNvPr>
          <p:cNvGrpSpPr/>
          <p:nvPr/>
        </p:nvGrpSpPr>
        <p:grpSpPr>
          <a:xfrm>
            <a:off x="2174240" y="2477294"/>
            <a:ext cx="5029200" cy="3048000"/>
            <a:chOff x="2286000" y="2133600"/>
            <a:chExt cx="5029200" cy="3048000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ED56677B-C722-4558-AA9A-6C9A3588B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2133600"/>
              <a:ext cx="12954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d-ID" dirty="0"/>
                <a:t>Start</a:t>
              </a:r>
              <a:endParaRPr lang="en-US" dirty="0"/>
            </a:p>
          </p:txBody>
        </p:sp>
        <p:cxnSp>
          <p:nvCxnSpPr>
            <p:cNvPr id="23" name="Straight Connector 9">
              <a:extLst>
                <a:ext uri="{FF2B5EF4-FFF2-40B4-BE49-F238E27FC236}">
                  <a16:creationId xmlns:a16="http://schemas.microsoft.com/office/drawing/2014/main" id="{C022355D-991C-42E4-960C-A0214F1C101F}"/>
                </a:ext>
              </a:extLst>
            </p:cNvPr>
            <p:cNvCxnSpPr>
              <a:cxnSpLocks noChangeShapeType="1"/>
              <a:endCxn id="24" idx="0"/>
            </p:cNvCxnSpPr>
            <p:nvPr/>
          </p:nvCxnSpPr>
          <p:spPr bwMode="auto">
            <a:xfrm rot="5400000">
              <a:off x="5944394" y="3047206"/>
              <a:ext cx="762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Parallelogram 4">
              <a:extLst>
                <a:ext uri="{FF2B5EF4-FFF2-40B4-BE49-F238E27FC236}">
                  <a16:creationId xmlns:a16="http://schemas.microsoft.com/office/drawing/2014/main" id="{5E2E778A-DB6A-4390-9925-2283E8BAD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429000"/>
              <a:ext cx="1981200" cy="533400"/>
            </a:xfrm>
            <a:prstGeom prst="parallelogram">
              <a:avLst>
                <a:gd name="adj" fmla="val 25003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/>
                <a:t>Input</a:t>
              </a:r>
            </a:p>
          </p:txBody>
        </p:sp>
        <p:cxnSp>
          <p:nvCxnSpPr>
            <p:cNvPr id="25" name="Straight Connector 9">
              <a:extLst>
                <a:ext uri="{FF2B5EF4-FFF2-40B4-BE49-F238E27FC236}">
                  <a16:creationId xmlns:a16="http://schemas.microsoft.com/office/drawing/2014/main" id="{32E23B2C-F3E0-45FF-B7DC-66F9CF8FF7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944394" y="4342606"/>
              <a:ext cx="762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1C4FFCB9-FB43-43AB-B0B9-EDF6B844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4724400"/>
              <a:ext cx="1295400" cy="457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/>
                <a:t>Proses</a:t>
              </a: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5C57193E-B16B-4344-9FEA-656C61871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3886201"/>
              <a:ext cx="2838450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/>
                <a:t>Anda dpt melakukan </a:t>
              </a:r>
            </a:p>
            <a:p>
              <a:r>
                <a:rPr lang="en-US"/>
                <a:t>perhitungan di dlm proses</a:t>
              </a:r>
            </a:p>
          </p:txBody>
        </p:sp>
        <p:cxnSp>
          <p:nvCxnSpPr>
            <p:cNvPr id="28" name="Straight Arrow Connector 13">
              <a:extLst>
                <a:ext uri="{FF2B5EF4-FFF2-40B4-BE49-F238E27FC236}">
                  <a16:creationId xmlns:a16="http://schemas.microsoft.com/office/drawing/2014/main" id="{5B04D700-E45C-4BB0-BC82-A117611573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876800" y="4572000"/>
              <a:ext cx="685800" cy="3810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193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ALGORITM</a:t>
            </a:r>
            <a:r>
              <a:rPr lang="id-ID" dirty="0"/>
              <a:t>A</a:t>
            </a:r>
            <a:r>
              <a:rPr lang="en-US" dirty="0"/>
              <a:t> </a:t>
            </a:r>
            <a:r>
              <a:rPr lang="id-ID" dirty="0"/>
              <a:t>dan </a:t>
            </a:r>
            <a:r>
              <a:rPr lang="en-US" dirty="0"/>
              <a:t>FLOWCHART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2800" dirty="0"/>
              <a:t>Kegiatan pemrograman biasanya terbagi menjadi 2 bagian</a:t>
            </a:r>
            <a:r>
              <a:rPr lang="en-US" sz="2800" dirty="0"/>
              <a:t>:</a:t>
            </a:r>
            <a:endParaRPr lang="en-US" sz="2800" b="1" i="1" dirty="0"/>
          </a:p>
          <a:p>
            <a:r>
              <a:rPr lang="id-ID" sz="2800" b="1" i="1" dirty="0"/>
              <a:t>Fase Pemecahan Masalah</a:t>
            </a:r>
            <a:endParaRPr lang="en-US" sz="2800" dirty="0"/>
          </a:p>
          <a:p>
            <a:pPr lvl="1"/>
            <a:r>
              <a:rPr lang="id-ID" sz="2400" dirty="0"/>
              <a:t>Membuat urutan langkah yang dilakukan untuk memecahkan masalah</a:t>
            </a:r>
            <a:endParaRPr lang="en-US" sz="2400" dirty="0"/>
          </a:p>
          <a:p>
            <a:pPr lvl="1"/>
            <a:r>
              <a:rPr lang="id-ID" sz="2400" dirty="0"/>
              <a:t>Urutan langkah ini disebut </a:t>
            </a:r>
            <a:r>
              <a:rPr lang="en-US" sz="2400" b="1" i="1" dirty="0" err="1"/>
              <a:t>algoritm</a:t>
            </a:r>
            <a:r>
              <a:rPr lang="id-ID" sz="2400" b="1" i="1" dirty="0"/>
              <a:t>a</a:t>
            </a:r>
            <a:endParaRPr lang="en-US" sz="2400" dirty="0"/>
          </a:p>
          <a:p>
            <a:r>
              <a:rPr lang="id-ID" sz="2800" b="1" i="1" dirty="0"/>
              <a:t>Fase Implementasi</a:t>
            </a:r>
            <a:r>
              <a:rPr lang="en-US" sz="2800" dirty="0"/>
              <a:t> </a:t>
            </a:r>
          </a:p>
          <a:p>
            <a:pPr lvl="1"/>
            <a:r>
              <a:rPr lang="id-ID" sz="2400" dirty="0"/>
              <a:t>Mengimplementasikan program dengan menggunakan bahasa pemrograman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0943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Pembuatan</a:t>
            </a:r>
            <a:r>
              <a:rPr lang="en-US" dirty="0"/>
              <a:t> Flowchart – </a:t>
            </a:r>
            <a:r>
              <a:rPr lang="en-US" i="1" dirty="0"/>
              <a:t>cont.</a:t>
            </a:r>
            <a:endParaRPr lang="en-ID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64748B-6F92-482D-ACFB-D9C37FFB5B1B}"/>
              </a:ext>
            </a:extLst>
          </p:cNvPr>
          <p:cNvGrpSpPr>
            <a:grpSpLocks/>
          </p:cNvGrpSpPr>
          <p:nvPr/>
        </p:nvGrpSpPr>
        <p:grpSpPr>
          <a:xfrm>
            <a:off x="1676934" y="1965693"/>
            <a:ext cx="5257800" cy="4292282"/>
            <a:chOff x="2133600" y="2133600"/>
            <a:chExt cx="5257800" cy="4292282"/>
          </a:xfrm>
        </p:grpSpPr>
        <p:sp>
          <p:nvSpPr>
            <p:cNvPr id="13" name="Rounded Rectangle 3">
              <a:extLst>
                <a:ext uri="{FF2B5EF4-FFF2-40B4-BE49-F238E27FC236}">
                  <a16:creationId xmlns:a16="http://schemas.microsoft.com/office/drawing/2014/main" id="{2E98DFA5-0DDF-46D9-8DB5-B26F2A8E3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2133600"/>
              <a:ext cx="12954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d-ID" dirty="0"/>
                <a:t>Start</a:t>
              </a:r>
              <a:endParaRPr lang="en-US" dirty="0"/>
            </a:p>
          </p:txBody>
        </p:sp>
        <p:cxnSp>
          <p:nvCxnSpPr>
            <p:cNvPr id="14" name="Straight Connector 9">
              <a:extLst>
                <a:ext uri="{FF2B5EF4-FFF2-40B4-BE49-F238E27FC236}">
                  <a16:creationId xmlns:a16="http://schemas.microsoft.com/office/drawing/2014/main" id="{E41888A7-4CE6-4714-8E18-2A40644E9CA8}"/>
                </a:ext>
              </a:extLst>
            </p:cNvPr>
            <p:cNvCxnSpPr>
              <a:cxnSpLocks noChangeShapeType="1"/>
              <a:endCxn id="15" idx="0"/>
            </p:cNvCxnSpPr>
            <p:nvPr/>
          </p:nvCxnSpPr>
          <p:spPr bwMode="auto">
            <a:xfrm flipH="1">
              <a:off x="6324600" y="2667000"/>
              <a:ext cx="1588" cy="38100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Parallelogram 4">
              <a:extLst>
                <a:ext uri="{FF2B5EF4-FFF2-40B4-BE49-F238E27FC236}">
                  <a16:creationId xmlns:a16="http://schemas.microsoft.com/office/drawing/2014/main" id="{EF9F9B7B-488F-4E68-8423-F13C73D4D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048000"/>
              <a:ext cx="1981200" cy="533400"/>
            </a:xfrm>
            <a:prstGeom prst="parallelogram">
              <a:avLst>
                <a:gd name="adj" fmla="val 25003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/>
                <a:t>Input</a:t>
              </a:r>
            </a:p>
          </p:txBody>
        </p:sp>
        <p:cxnSp>
          <p:nvCxnSpPr>
            <p:cNvPr id="16" name="Straight Connector 9">
              <a:extLst>
                <a:ext uri="{FF2B5EF4-FFF2-40B4-BE49-F238E27FC236}">
                  <a16:creationId xmlns:a16="http://schemas.microsoft.com/office/drawing/2014/main" id="{0501FB34-1715-4AA3-853D-3A2257564C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096794" y="3809206"/>
              <a:ext cx="4572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E65CD4B9-6F82-4E19-ABD0-1F6F08D42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4038600"/>
              <a:ext cx="1295400" cy="457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/>
                <a:t>Proses</a:t>
              </a:r>
            </a:p>
          </p:txBody>
        </p:sp>
        <p:cxnSp>
          <p:nvCxnSpPr>
            <p:cNvPr id="18" name="Straight Connector 9">
              <a:extLst>
                <a:ext uri="{FF2B5EF4-FFF2-40B4-BE49-F238E27FC236}">
                  <a16:creationId xmlns:a16="http://schemas.microsoft.com/office/drawing/2014/main" id="{25D5D378-B391-4E5C-A45E-BB223F6365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096794" y="4723606"/>
              <a:ext cx="4572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Parallelogram 10">
              <a:extLst>
                <a:ext uri="{FF2B5EF4-FFF2-40B4-BE49-F238E27FC236}">
                  <a16:creationId xmlns:a16="http://schemas.microsoft.com/office/drawing/2014/main" id="{48536399-C1EB-4280-9350-8227EC08E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4953000"/>
              <a:ext cx="1981200" cy="533400"/>
            </a:xfrm>
            <a:prstGeom prst="parallelogram">
              <a:avLst>
                <a:gd name="adj" fmla="val 25003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/>
                <a:t>Output</a:t>
              </a:r>
            </a:p>
          </p:txBody>
        </p:sp>
        <p:sp>
          <p:nvSpPr>
            <p:cNvPr id="20" name="Rounded Rectangle 3">
              <a:extLst>
                <a:ext uri="{FF2B5EF4-FFF2-40B4-BE49-F238E27FC236}">
                  <a16:creationId xmlns:a16="http://schemas.microsoft.com/office/drawing/2014/main" id="{9067C3A8-4707-4AC7-8CD2-1EFDEE26D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892482"/>
              <a:ext cx="12954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F21946A6-096D-4D0C-9FDF-252DA24B9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3886201"/>
              <a:ext cx="2865438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/>
                <a:t>Anda dapat menampilkan </a:t>
              </a:r>
            </a:p>
            <a:p>
              <a:r>
                <a:rPr lang="en-US"/>
                <a:t>hasil di output</a:t>
              </a:r>
            </a:p>
          </p:txBody>
        </p:sp>
        <p:cxnSp>
          <p:nvCxnSpPr>
            <p:cNvPr id="31" name="Straight Arrow Connector 17">
              <a:extLst>
                <a:ext uri="{FF2B5EF4-FFF2-40B4-BE49-F238E27FC236}">
                  <a16:creationId xmlns:a16="http://schemas.microsoft.com/office/drawing/2014/main" id="{DC14628D-E3B9-4BCD-9579-368ABE9EAF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72000" y="4572000"/>
              <a:ext cx="762000" cy="6096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C4F0F419-079E-5BA3-4FDB-0BCAA01F1FA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649753" y="5539614"/>
            <a:ext cx="4572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84758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Flowchart</a:t>
            </a:r>
            <a:endParaRPr lang="en-ID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07E55F0-2C06-4005-8DA2-EF06D0381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0"/>
          <a:stretch/>
        </p:blipFill>
        <p:spPr bwMode="auto">
          <a:xfrm>
            <a:off x="2063914" y="1871548"/>
            <a:ext cx="1968423" cy="351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07197237-54E2-47A6-9ED4-FC206CCE4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4"/>
          <a:stretch/>
        </p:blipFill>
        <p:spPr bwMode="auto">
          <a:xfrm>
            <a:off x="6066252" y="1784920"/>
            <a:ext cx="4186825" cy="449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21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190F-A200-41BC-810E-76A3C83C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Flowchart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A997-DCFD-4FD3-B869-ACFF1681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d-ID" dirty="0"/>
              <a:t>Buat flowchart untuk melakukan konversi panjang dari feet ke centimeter</a:t>
            </a:r>
            <a:endParaRPr 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id-ID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b="1" dirty="0"/>
              <a:t>Pseudocode</a:t>
            </a:r>
            <a:r>
              <a:rPr lang="en-US" dirty="0"/>
              <a:t>:	</a:t>
            </a:r>
          </a:p>
          <a:p>
            <a:pPr>
              <a:lnSpc>
                <a:spcPct val="90000"/>
              </a:lnSpc>
            </a:pPr>
            <a:r>
              <a:rPr lang="en-US" i="1" dirty="0"/>
              <a:t>Input </a:t>
            </a:r>
            <a:r>
              <a:rPr lang="id-ID" i="1" dirty="0"/>
              <a:t>panjang dalam </a:t>
            </a:r>
            <a:r>
              <a:rPr lang="en-US" i="1" dirty="0"/>
              <a:t>feet (</a:t>
            </a:r>
            <a:r>
              <a:rPr lang="en-US" i="1" dirty="0" err="1"/>
              <a:t>Lft</a:t>
            </a:r>
            <a:r>
              <a:rPr lang="en-US" i="1" dirty="0"/>
              <a:t>)</a:t>
            </a:r>
          </a:p>
          <a:p>
            <a:pPr>
              <a:lnSpc>
                <a:spcPct val="90000"/>
              </a:lnSpc>
            </a:pPr>
            <a:r>
              <a:rPr lang="id-ID" i="1" dirty="0"/>
              <a:t>Hitung panjang dalam </a:t>
            </a:r>
            <a:r>
              <a:rPr lang="en-US" i="1" dirty="0"/>
              <a:t>cm (Lcm)</a:t>
            </a:r>
            <a:r>
              <a:rPr lang="id-ID" i="1" dirty="0"/>
              <a:t>dengan mengalikan </a:t>
            </a:r>
            <a:r>
              <a:rPr lang="en-US" i="1" dirty="0" err="1"/>
              <a:t>Lft</a:t>
            </a:r>
            <a:r>
              <a:rPr lang="en-US" i="1" dirty="0"/>
              <a:t> </a:t>
            </a:r>
            <a:r>
              <a:rPr lang="id-ID" i="1" dirty="0"/>
              <a:t>dengan </a:t>
            </a:r>
            <a:r>
              <a:rPr lang="en-US" i="1" dirty="0"/>
              <a:t>30</a:t>
            </a:r>
          </a:p>
          <a:p>
            <a:pPr>
              <a:lnSpc>
                <a:spcPct val="90000"/>
              </a:lnSpc>
            </a:pPr>
            <a:r>
              <a:rPr lang="en-US" i="1" dirty="0"/>
              <a:t>Print </a:t>
            </a:r>
            <a:r>
              <a:rPr lang="id-ID" i="1" dirty="0"/>
              <a:t>panjang dalam </a:t>
            </a:r>
            <a:r>
              <a:rPr lang="en-US" i="1" dirty="0"/>
              <a:t>cm (Lcm)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0501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190F-A200-41BC-810E-76A3C83C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Flowchart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A997-DCFD-4FD3-B869-ACFF1681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b="1" dirty="0" err="1"/>
              <a:t>Algoritm</a:t>
            </a:r>
            <a:r>
              <a:rPr lang="id-ID" b="1" dirty="0"/>
              <a:t>a</a:t>
            </a:r>
            <a:r>
              <a:rPr lang="en-US" dirty="0"/>
              <a:t> </a:t>
            </a:r>
          </a:p>
          <a:p>
            <a:r>
              <a:rPr lang="en-US" dirty="0"/>
              <a:t>Step 1:  </a:t>
            </a:r>
            <a:r>
              <a:rPr lang="id-ID" dirty="0"/>
              <a:t>	</a:t>
            </a:r>
            <a:r>
              <a:rPr lang="en-US" dirty="0"/>
              <a:t>Input </a:t>
            </a:r>
            <a:r>
              <a:rPr lang="en-US" dirty="0" err="1"/>
              <a:t>Lft</a:t>
            </a:r>
            <a:endParaRPr lang="en-US" dirty="0"/>
          </a:p>
          <a:p>
            <a:r>
              <a:rPr lang="en-US" dirty="0"/>
              <a:t>Step 2: 	Lcm </a:t>
            </a:r>
            <a:r>
              <a:rPr lang="en-US" dirty="0">
                <a:sym typeface="Symbol" panose="05050102010706020507" pitchFamily="18" charset="2"/>
              </a:rPr>
              <a:t></a:t>
            </a:r>
            <a:r>
              <a:rPr lang="en-US" dirty="0"/>
              <a:t> </a:t>
            </a:r>
            <a:r>
              <a:rPr lang="en-US" dirty="0" err="1"/>
              <a:t>Lft</a:t>
            </a:r>
            <a:r>
              <a:rPr lang="en-US" dirty="0"/>
              <a:t> x 30 </a:t>
            </a:r>
          </a:p>
          <a:p>
            <a:r>
              <a:rPr lang="en-US" dirty="0"/>
              <a:t>Step 3: 	Print Lcm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C54D4D-9BE7-4E4B-877F-04EBFD2CB692}"/>
              </a:ext>
            </a:extLst>
          </p:cNvPr>
          <p:cNvGrpSpPr/>
          <p:nvPr/>
        </p:nvGrpSpPr>
        <p:grpSpPr>
          <a:xfrm>
            <a:off x="7279968" y="2425628"/>
            <a:ext cx="2023427" cy="3670300"/>
            <a:chOff x="7226937" y="2362200"/>
            <a:chExt cx="2023427" cy="367030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B4233E8-4CF6-4865-8706-3E41DFDF0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3427" y="2362200"/>
              <a:ext cx="914256" cy="365823"/>
            </a:xfrm>
            <a:prstGeom prst="flowChartTerminator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</a:rPr>
                <a:t>START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88F24C6-AFB0-44A9-9069-E56A31EC2F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0555" y="2728023"/>
              <a:ext cx="0" cy="27436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B4421C0D-1BAD-4B71-A8F4-A4AB90BD7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1" y="3014458"/>
              <a:ext cx="2011363" cy="548735"/>
            </a:xfrm>
            <a:prstGeom prst="flowChartInputOutpu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 b="1">
                  <a:solidFill>
                    <a:schemeClr val="accent5">
                      <a:lumMod val="75000"/>
                    </a:schemeClr>
                  </a:solidFill>
                </a:rPr>
                <a:t>Input</a:t>
              </a:r>
            </a:p>
            <a:p>
              <a:pPr algn="ctr"/>
              <a:r>
                <a:rPr lang="en-US" sz="1200" b="1">
                  <a:solidFill>
                    <a:schemeClr val="accent5">
                      <a:lumMod val="75000"/>
                    </a:schemeClr>
                  </a:solidFill>
                </a:rPr>
                <a:t>Lft</a:t>
              </a:r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6187CD48-3025-4668-BEA5-CA0032562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8514" y="3932827"/>
              <a:ext cx="1359321" cy="365823"/>
            </a:xfrm>
            <a:prstGeom prst="flowChartProcess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 b="1">
                  <a:solidFill>
                    <a:schemeClr val="accent5">
                      <a:lumMod val="75000"/>
                    </a:schemeClr>
                  </a:solidFill>
                </a:rPr>
                <a:t>Lcm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sym typeface="Symbol" panose="05050102010706020507" pitchFamily="18" charset="2"/>
                </a:rPr>
                <a:t></a:t>
              </a:r>
              <a:r>
                <a:rPr lang="en-US" sz="1200" b="1">
                  <a:solidFill>
                    <a:schemeClr val="accent5">
                      <a:lumMod val="75000"/>
                    </a:schemeClr>
                  </a:solidFill>
                </a:rPr>
                <a:t> Lft x 30</a:t>
              </a: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97D8BBB7-B25A-472B-9F74-096DE847E5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683" y="3563193"/>
              <a:ext cx="0" cy="36582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39E10EF-A3A5-456C-AECB-666B86298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5491" y="5654610"/>
              <a:ext cx="914256" cy="377890"/>
            </a:xfrm>
            <a:prstGeom prst="flowChartTerminator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 b="1">
                  <a:solidFill>
                    <a:schemeClr val="accent5">
                      <a:lumMod val="75000"/>
                    </a:schemeClr>
                  </a:solidFill>
                </a:rPr>
                <a:t>STOP</a:t>
              </a:r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EE564A4F-B251-495E-B3CA-8E62709A5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683" y="4294839"/>
              <a:ext cx="0" cy="36582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6540E457-8504-4942-9238-4299D3324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683" y="5300853"/>
              <a:ext cx="0" cy="36582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E0EC004F-DE80-4F1D-AE1E-B40D8206C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6937" y="4702262"/>
              <a:ext cx="2011363" cy="548735"/>
            </a:xfrm>
            <a:prstGeom prst="flowChartInputOutpu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id-ID" sz="1200" b="1" dirty="0">
                  <a:solidFill>
                    <a:schemeClr val="accent5">
                      <a:lumMod val="75000"/>
                    </a:schemeClr>
                  </a:solidFill>
                </a:rPr>
                <a:t>Print</a:t>
              </a:r>
            </a:p>
            <a:p>
              <a:pPr algn="ctr"/>
              <a:r>
                <a:rPr lang="id-ID" sz="1200" b="1" dirty="0">
                  <a:solidFill>
                    <a:schemeClr val="accent5">
                      <a:lumMod val="75000"/>
                    </a:schemeClr>
                  </a:solidFill>
                </a:rPr>
                <a:t>Lcm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F34E590-2D2C-465D-95CE-582AF03B163C}"/>
              </a:ext>
            </a:extLst>
          </p:cNvPr>
          <p:cNvSpPr txBox="1"/>
          <p:nvPr/>
        </p:nvSpPr>
        <p:spPr>
          <a:xfrm>
            <a:off x="7457575" y="1860004"/>
            <a:ext cx="16682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Flowchart</a:t>
            </a:r>
            <a:endParaRPr lang="en-ID" sz="2800" b="1" dirty="0"/>
          </a:p>
        </p:txBody>
      </p:sp>
    </p:spTree>
    <p:extLst>
      <p:ext uri="{BB962C8B-B14F-4D97-AF65-F5344CB8AC3E}">
        <p14:creationId xmlns:p14="http://schemas.microsoft.com/office/powerpoint/2010/main" val="2428976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80F6F-7886-93C6-C898-936033444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9775-FE6E-A167-AE8F-BE734D54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Flowchart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82B5-E8DF-B97F-6B95-ED4C0B630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4621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d-ID" dirty="0"/>
              <a:t>Buat flowchart untuk melakukan konversi </a:t>
            </a:r>
            <a:r>
              <a:rPr lang="en-US" dirty="0"/>
              <a:t>suhu</a:t>
            </a:r>
            <a:r>
              <a:rPr lang="id-ID" dirty="0"/>
              <a:t> dari </a:t>
            </a:r>
            <a:r>
              <a:rPr lang="en-US" dirty="0"/>
              <a:t>celcius</a:t>
            </a:r>
            <a:r>
              <a:rPr lang="id-ID" dirty="0"/>
              <a:t> ke </a:t>
            </a:r>
            <a:r>
              <a:rPr lang="en-US" dirty="0"/>
              <a:t>fahrenheit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id-ID" b="1" dirty="0"/>
          </a:p>
          <a:p>
            <a:endParaRPr lang="en-ID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15A27A-FB09-7167-4509-E33CCBA8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0" t="32928" r="27124" b="27554"/>
          <a:stretch>
            <a:fillRect/>
          </a:stretch>
        </p:blipFill>
        <p:spPr>
          <a:xfrm>
            <a:off x="838199" y="3056221"/>
            <a:ext cx="6440487" cy="217011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2DFD0B9-45D7-59DC-B7B0-711B80F74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30400" r="29526" b="31799"/>
          <a:stretch>
            <a:fillRect/>
          </a:stretch>
        </p:blipFill>
        <p:spPr bwMode="auto">
          <a:xfrm>
            <a:off x="7690585" y="3208226"/>
            <a:ext cx="4052235" cy="158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810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id-ID" dirty="0"/>
              <a:t>aptor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Tool untuk membuat flowchart dan mensimulasikan program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91DDA4-1100-4264-97C1-D96D9847A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67" y="2584098"/>
            <a:ext cx="4014466" cy="193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9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I</a:t>
            </a:r>
            <a:r>
              <a:rPr lang="id-ID" altLang="zh-HK" dirty="0"/>
              <a:t>nstalasi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id-ID" altLang="zh-HK" dirty="0"/>
              <a:t>Sumber </a:t>
            </a:r>
            <a:r>
              <a:rPr lang="en-US" altLang="zh-HK" b="1" dirty="0">
                <a:solidFill>
                  <a:srgbClr val="7030A0"/>
                </a:solidFill>
              </a:rPr>
              <a:t>http://raptor.martincarlisle.com</a:t>
            </a:r>
            <a:r>
              <a:rPr lang="en-US" altLang="zh-HK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HK" dirty="0"/>
              <a:t>(raptor_201</a:t>
            </a:r>
            <a:r>
              <a:rPr lang="id-ID" altLang="zh-HK" dirty="0"/>
              <a:t>4</a:t>
            </a:r>
            <a:r>
              <a:rPr lang="en-US" altLang="zh-HK" dirty="0"/>
              <a:t>.</a:t>
            </a:r>
            <a:r>
              <a:rPr lang="en-US" altLang="zh-HK" dirty="0" err="1"/>
              <a:t>msi</a:t>
            </a:r>
            <a:r>
              <a:rPr lang="en-US" altLang="zh-HK" dirty="0"/>
              <a:t>)</a:t>
            </a:r>
          </a:p>
          <a:p>
            <a:pPr algn="just" eaLnBrk="1" hangingPunct="1"/>
            <a:r>
              <a:rPr lang="id-ID" altLang="zh-HK" dirty="0"/>
              <a:t>Ada versi </a:t>
            </a:r>
            <a:r>
              <a:rPr lang="en-US" altLang="zh-HK" dirty="0"/>
              <a:t>Portable (RaptorPortable_4.0_Revision_6.paf.exe)</a:t>
            </a:r>
            <a:endParaRPr lang="id-ID" altLang="zh-HK" dirty="0"/>
          </a:p>
          <a:p>
            <a:pPr algn="just"/>
            <a:r>
              <a:rPr lang="id-ID" altLang="zh-HK" dirty="0"/>
              <a:t>Agar sesuai dengan logika perulangan dalam bahasa C, default perulangan pada Raptor diubah dengan mengubah registry Windows:</a:t>
            </a:r>
          </a:p>
          <a:p>
            <a:pPr lvl="1" algn="just"/>
            <a:r>
              <a:rPr lang="en-US" dirty="0"/>
              <a:t>set registry entry </a:t>
            </a:r>
            <a:r>
              <a:rPr lang="en-US" dirty="0">
                <a:solidFill>
                  <a:srgbClr val="C00000"/>
                </a:solidFill>
              </a:rPr>
              <a:t>HKEY_LOCAL_MACHINE\Software\Raptor\</a:t>
            </a:r>
            <a:r>
              <a:rPr lang="en-US" dirty="0" err="1">
                <a:solidFill>
                  <a:srgbClr val="C00000"/>
                </a:solidFill>
              </a:rPr>
              <a:t>reverse_loop_logic</a:t>
            </a:r>
            <a:r>
              <a:rPr lang="en-US" dirty="0"/>
              <a:t> </a:t>
            </a:r>
            <a:r>
              <a:rPr lang="id-ID" dirty="0"/>
              <a:t>ke </a:t>
            </a:r>
            <a:r>
              <a:rPr lang="en-US" dirty="0">
                <a:solidFill>
                  <a:srgbClr val="00B0F0"/>
                </a:solidFill>
              </a:rPr>
              <a:t>true</a:t>
            </a:r>
            <a:endParaRPr lang="id-ID" altLang="zh-HK" dirty="0">
              <a:solidFill>
                <a:srgbClr val="00B0F0"/>
              </a:solidFill>
            </a:endParaRPr>
          </a:p>
          <a:p>
            <a:pPr lvl="1" algn="just"/>
            <a:r>
              <a:rPr lang="id-ID" altLang="zh-HK" dirty="0"/>
              <a:t>Bisa download di </a:t>
            </a:r>
          </a:p>
          <a:p>
            <a:pPr marL="457200" lvl="1" indent="0" algn="just">
              <a:buNone/>
            </a:pPr>
            <a:r>
              <a:rPr lang="id-ID" altLang="zh-HK" b="1" dirty="0">
                <a:solidFill>
                  <a:srgbClr val="7030A0"/>
                </a:solidFill>
              </a:rPr>
              <a:t>	http://rogersoles.com/technology/raptor-loop-logic/</a:t>
            </a:r>
            <a:endParaRPr lang="en-US" altLang="zh-HK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542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altLang="zh-HK" dirty="0"/>
              <a:t>Lingkungan </a:t>
            </a:r>
            <a:r>
              <a:rPr lang="en-US" altLang="zh-HK" dirty="0"/>
              <a:t>Software</a:t>
            </a:r>
            <a:r>
              <a:rPr lang="id-ID" altLang="zh-HK" dirty="0"/>
              <a:t> raptor</a:t>
            </a:r>
            <a:endParaRPr lang="en-ID" b="1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B277160C-4B91-4191-A027-69BD8E852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7500" y="1742440"/>
            <a:ext cx="9017000" cy="4608512"/>
          </a:xfrm>
        </p:spPr>
      </p:pic>
    </p:spTree>
    <p:extLst>
      <p:ext uri="{BB962C8B-B14F-4D97-AF65-F5344CB8AC3E}">
        <p14:creationId xmlns:p14="http://schemas.microsoft.com/office/powerpoint/2010/main" val="1320824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 err="1"/>
              <a:t>Variab</a:t>
            </a:r>
            <a:r>
              <a:rPr lang="id-ID" altLang="zh-HK" dirty="0"/>
              <a:t>el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29735"/>
          </a:xfrm>
        </p:spPr>
        <p:txBody>
          <a:bodyPr>
            <a:normAutofit/>
          </a:bodyPr>
          <a:lstStyle/>
          <a:p>
            <a:r>
              <a:rPr lang="id-ID" altLang="zh-HK" dirty="0"/>
              <a:t>Nama variabel</a:t>
            </a:r>
            <a:endParaRPr lang="en-US" altLang="zh-HK" dirty="0"/>
          </a:p>
          <a:p>
            <a:pPr lvl="1"/>
            <a:r>
              <a:rPr lang="id-ID" altLang="zh-HK" dirty="0"/>
              <a:t>Nama harus diawali dengan huruf</a:t>
            </a:r>
            <a:endParaRPr lang="en-US" altLang="zh-HK" dirty="0"/>
          </a:p>
          <a:p>
            <a:pPr lvl="1"/>
            <a:r>
              <a:rPr lang="id-ID" altLang="zh-HK" dirty="0"/>
              <a:t>Kombinasi huruf, angka dan underscore</a:t>
            </a:r>
            <a:endParaRPr lang="en-US" altLang="zh-HK" dirty="0"/>
          </a:p>
          <a:p>
            <a:pPr lvl="1"/>
            <a:r>
              <a:rPr lang="id-ID" altLang="zh-HK" dirty="0"/>
              <a:t>Tidak boleh ada spasi pada nama</a:t>
            </a:r>
            <a:endParaRPr lang="en-US" altLang="zh-HK" dirty="0"/>
          </a:p>
          <a:p>
            <a:pPr lvl="1"/>
            <a:r>
              <a:rPr lang="id-ID" altLang="zh-HK" dirty="0"/>
              <a:t>Gunakan nama yang meaningful</a:t>
            </a:r>
          </a:p>
          <a:p>
            <a:r>
              <a:rPr lang="id-ID" altLang="zh-HK" dirty="0"/>
              <a:t>Lakukan inisialisasi variabel</a:t>
            </a:r>
            <a:endParaRPr lang="en-US" altLang="zh-HK" dirty="0"/>
          </a:p>
        </p:txBody>
      </p:sp>
    </p:spTree>
    <p:extLst>
      <p:ext uri="{BB962C8B-B14F-4D97-AF65-F5344CB8AC3E}">
        <p14:creationId xmlns:p14="http://schemas.microsoft.com/office/powerpoint/2010/main" val="372221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Symbol Window (Statement)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3225"/>
          </a:xfrm>
        </p:spPr>
        <p:txBody>
          <a:bodyPr>
            <a:normAutofit/>
          </a:bodyPr>
          <a:lstStyle/>
          <a:p>
            <a:r>
              <a:rPr lang="id-ID" altLang="zh-HK" dirty="0"/>
              <a:t>Ada 6 </a:t>
            </a:r>
            <a:r>
              <a:rPr lang="en-US" altLang="zh-HK" dirty="0"/>
              <a:t>s</a:t>
            </a:r>
            <a:r>
              <a:rPr lang="id-ID" altLang="zh-HK" dirty="0"/>
              <a:t>i</a:t>
            </a:r>
            <a:r>
              <a:rPr lang="en-US" altLang="zh-HK" dirty="0" err="1"/>
              <a:t>mbol</a:t>
            </a:r>
            <a:endParaRPr lang="en-US" altLang="zh-HK" dirty="0"/>
          </a:p>
          <a:p>
            <a:pPr lvl="1"/>
            <a:r>
              <a:rPr lang="en-US" altLang="zh-HK" dirty="0"/>
              <a:t>Assignment</a:t>
            </a:r>
          </a:p>
          <a:p>
            <a:pPr lvl="1"/>
            <a:r>
              <a:rPr lang="en-US" altLang="zh-HK" dirty="0"/>
              <a:t>Input </a:t>
            </a:r>
          </a:p>
          <a:p>
            <a:pPr lvl="1"/>
            <a:r>
              <a:rPr lang="en-US" altLang="zh-HK" dirty="0"/>
              <a:t>Output</a:t>
            </a:r>
          </a:p>
          <a:p>
            <a:pPr lvl="1"/>
            <a:r>
              <a:rPr lang="en-US" altLang="zh-HK" dirty="0"/>
              <a:t>Call</a:t>
            </a:r>
          </a:p>
          <a:p>
            <a:pPr lvl="1"/>
            <a:r>
              <a:rPr lang="en-US" altLang="zh-HK" dirty="0"/>
              <a:t>Selection</a:t>
            </a:r>
          </a:p>
          <a:p>
            <a:pPr lvl="1"/>
            <a:r>
              <a:rPr lang="en-US" altLang="zh-HK" dirty="0"/>
              <a:t>Loop (Support Pretest and Posttest)</a:t>
            </a:r>
          </a:p>
        </p:txBody>
      </p: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87829104-6C84-437C-8772-2CC9D90A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19875" y="1646238"/>
            <a:ext cx="2577353" cy="439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6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 err="1"/>
              <a:t>Tahap</a:t>
            </a:r>
            <a:r>
              <a:rPr lang="en-GB" sz="4400" dirty="0"/>
              <a:t> </a:t>
            </a:r>
            <a:r>
              <a:rPr lang="en-GB" sz="4400" dirty="0" err="1"/>
              <a:t>Pengembangan</a:t>
            </a:r>
            <a:r>
              <a:rPr lang="en-GB" sz="4400" dirty="0"/>
              <a:t> </a:t>
            </a:r>
            <a:r>
              <a:rPr lang="en-GB" sz="4400" dirty="0" err="1"/>
              <a:t>Algoritma</a:t>
            </a:r>
            <a:endParaRPr lang="en-ID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33D30-DC9B-4D66-8245-B69085EBB51C}"/>
              </a:ext>
            </a:extLst>
          </p:cNvPr>
          <p:cNvGrpSpPr/>
          <p:nvPr/>
        </p:nvGrpSpPr>
        <p:grpSpPr>
          <a:xfrm>
            <a:off x="2152594" y="2309714"/>
            <a:ext cx="7886811" cy="3219216"/>
            <a:chOff x="2222407" y="2990197"/>
            <a:chExt cx="7572375" cy="2884487"/>
          </a:xfrm>
        </p:grpSpPr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FA3AF9F1-524E-4E63-846A-CAE0D82BB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407" y="2990197"/>
              <a:ext cx="2133600" cy="1016000"/>
            </a:xfrm>
            <a:prstGeom prst="rect">
              <a:avLst/>
            </a:prstGeom>
            <a:solidFill>
              <a:schemeClr val="accent1">
                <a:lumMod val="50000"/>
                <a:alpha val="50195"/>
              </a:schemeClr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137160" bIns="13716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MASALAH / IDE</a:t>
              </a:r>
            </a:p>
          </p:txBody>
        </p:sp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A1783A9C-5BD7-4494-83C3-829678920B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1807" y="3034647"/>
              <a:ext cx="1966912" cy="646112"/>
            </a:xfrm>
            <a:prstGeom prst="rect">
              <a:avLst/>
            </a:prstGeom>
            <a:solidFill>
              <a:schemeClr val="accent1">
                <a:lumMod val="50000"/>
                <a:alpha val="50195"/>
              </a:schemeClr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137160" bIns="13716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PEMECAHAN</a:t>
              </a:r>
            </a:p>
          </p:txBody>
        </p:sp>
        <p:sp>
          <p:nvSpPr>
            <p:cNvPr id="7" name="Text Box 13">
              <a:extLst>
                <a:ext uri="{FF2B5EF4-FFF2-40B4-BE49-F238E27FC236}">
                  <a16:creationId xmlns:a16="http://schemas.microsoft.com/office/drawing/2014/main" id="{1C0A9751-42D5-47F7-8F6A-1D966DAAA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7382" y="3034647"/>
              <a:ext cx="2057400" cy="1016000"/>
            </a:xfrm>
            <a:prstGeom prst="rect">
              <a:avLst/>
            </a:prstGeom>
            <a:solidFill>
              <a:schemeClr val="accent1">
                <a:lumMod val="50000"/>
                <a:alpha val="50195"/>
              </a:schemeClr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137160" bIns="13716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>
                  <a:solidFill>
                    <a:schemeClr val="bg1"/>
                  </a:solidFill>
                  <a:latin typeface="Calibri" panose="020F0502020204030204" pitchFamily="34" charset="0"/>
                </a:rPr>
                <a:t>SOLUSI / HASIL</a:t>
              </a:r>
            </a:p>
          </p:txBody>
        </p:sp>
        <p:sp>
          <p:nvSpPr>
            <p:cNvPr id="8" name="Text Box 14">
              <a:extLst>
                <a:ext uri="{FF2B5EF4-FFF2-40B4-BE49-F238E27FC236}">
                  <a16:creationId xmlns:a16="http://schemas.microsoft.com/office/drawing/2014/main" id="{B35FFBC1-5C66-46A4-86E7-673745FAB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807" y="5044422"/>
              <a:ext cx="1524000" cy="83026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b="1">
                  <a:solidFill>
                    <a:srgbClr val="002060"/>
                  </a:solidFill>
                  <a:latin typeface="Calibri" panose="020F0502020204030204" pitchFamily="34" charset="0"/>
                </a:rPr>
                <a:t>Algoritma</a:t>
              </a:r>
            </a:p>
            <a:p>
              <a:pPr algn="ctr"/>
              <a:endParaRPr lang="en-US" b="1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Text Box 15">
              <a:extLst>
                <a:ext uri="{FF2B5EF4-FFF2-40B4-BE49-F238E27FC236}">
                  <a16:creationId xmlns:a16="http://schemas.microsoft.com/office/drawing/2014/main" id="{074E72D2-6038-4DDA-93B2-05FBC4CFE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4207" y="5039660"/>
              <a:ext cx="1600200" cy="83026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 i="1">
                  <a:solidFill>
                    <a:schemeClr val="bg1"/>
                  </a:solidFill>
                  <a:latin typeface="Calibri" panose="020F0502020204030204" pitchFamily="34" charset="0"/>
                </a:rPr>
                <a:t>Source Code</a:t>
              </a:r>
            </a:p>
          </p:txBody>
        </p:sp>
        <p:sp>
          <p:nvSpPr>
            <p:cNvPr id="10" name="Text Box 16">
              <a:extLst>
                <a:ext uri="{FF2B5EF4-FFF2-40B4-BE49-F238E27FC236}">
                  <a16:creationId xmlns:a16="http://schemas.microsoft.com/office/drawing/2014/main" id="{1F0177E8-257F-4AE7-AB3F-0B9BE5E92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2607" y="5039660"/>
              <a:ext cx="1905000" cy="83026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 i="1">
                  <a:solidFill>
                    <a:schemeClr val="bg1"/>
                  </a:solidFill>
                  <a:latin typeface="Calibri" panose="020F0502020204030204" pitchFamily="34" charset="0"/>
                </a:rPr>
                <a:t>Executable Code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7A2BD1C4-8824-444E-8B8E-1E845EF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207" y="3239434"/>
              <a:ext cx="533400" cy="152400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499CDEDF-1A2E-41FD-8C9F-AEBBE2F7D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257" y="3239434"/>
              <a:ext cx="533400" cy="152400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AutoShape 19">
              <a:extLst>
                <a:ext uri="{FF2B5EF4-FFF2-40B4-BE49-F238E27FC236}">
                  <a16:creationId xmlns:a16="http://schemas.microsoft.com/office/drawing/2014/main" id="{939D2DAE-AD13-45E0-94F3-043165D5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007" y="5344459"/>
              <a:ext cx="609600" cy="152400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>
                <a:latin typeface="Calibri" panose="020F0502020204030204" pitchFamily="34" charset="0"/>
              </a:endParaRPr>
            </a:p>
          </p:txBody>
        </p:sp>
        <p:sp>
          <p:nvSpPr>
            <p:cNvPr id="14" name="AutoShape 20">
              <a:extLst>
                <a:ext uri="{FF2B5EF4-FFF2-40B4-BE49-F238E27FC236}">
                  <a16:creationId xmlns:a16="http://schemas.microsoft.com/office/drawing/2014/main" id="{186749B3-8CBD-4E76-B811-4837960FC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0607" y="5344459"/>
              <a:ext cx="609600" cy="152400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AutoShape 21">
              <a:extLst>
                <a:ext uri="{FF2B5EF4-FFF2-40B4-BE49-F238E27FC236}">
                  <a16:creationId xmlns:a16="http://schemas.microsoft.com/office/drawing/2014/main" id="{35A7C670-83E9-4AB1-A19D-EA6E4AA4D5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407726" y="1155841"/>
              <a:ext cx="1173163" cy="6324600"/>
            </a:xfrm>
            <a:prstGeom prst="leftBrace">
              <a:avLst>
                <a:gd name="adj1" fmla="val 158437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69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Input </a:t>
            </a:r>
            <a:r>
              <a:rPr lang="id-ID" altLang="zh-HK" dirty="0"/>
              <a:t>dan </a:t>
            </a:r>
            <a:r>
              <a:rPr lang="en-US" altLang="zh-HK" dirty="0"/>
              <a:t>output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3225"/>
          </a:xfrm>
        </p:spPr>
        <p:txBody>
          <a:bodyPr>
            <a:normAutofit/>
          </a:bodyPr>
          <a:lstStyle/>
          <a:p>
            <a:r>
              <a:rPr lang="en-US" altLang="zh-HK" sz="2800" dirty="0"/>
              <a:t>“  “ 	string</a:t>
            </a:r>
          </a:p>
          <a:p>
            <a:r>
              <a:rPr lang="en-US" altLang="zh-HK" sz="2800" dirty="0"/>
              <a:t> +  	Concatenation</a:t>
            </a:r>
            <a:endParaRPr lang="zh-HK" altLang="en-US" sz="2800" dirty="0"/>
          </a:p>
        </p:txBody>
      </p:sp>
      <p:pic>
        <p:nvPicPr>
          <p:cNvPr id="4" name="內容版面配置區 1">
            <a:extLst>
              <a:ext uri="{FF2B5EF4-FFF2-40B4-BE49-F238E27FC236}">
                <a16:creationId xmlns:a16="http://schemas.microsoft.com/office/drawing/2014/main" id="{F9203E50-6432-4962-885E-AF87F4031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22520" y="2987898"/>
            <a:ext cx="3000375" cy="3228975"/>
          </a:xfrm>
          <a:prstGeom prst="rect">
            <a:avLst/>
          </a:prstGeom>
        </p:spPr>
      </p:pic>
      <p:pic>
        <p:nvPicPr>
          <p:cNvPr id="5" name="內容版面配置區 2">
            <a:extLst>
              <a:ext uri="{FF2B5EF4-FFF2-40B4-BE49-F238E27FC236}">
                <a16:creationId xmlns:a16="http://schemas.microsoft.com/office/drawing/2014/main" id="{517CBDDD-36D9-41EC-AFD8-3CE179376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44" y="1646238"/>
            <a:ext cx="2779059" cy="4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5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Assignment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240" cy="4213225"/>
          </a:xfrm>
        </p:spPr>
        <p:txBody>
          <a:bodyPr>
            <a:normAutofit/>
          </a:bodyPr>
          <a:lstStyle/>
          <a:p>
            <a:r>
              <a:rPr lang="en-US" altLang="zh-HK" dirty="0"/>
              <a:t>Set &lt;</a:t>
            </a:r>
            <a:r>
              <a:rPr lang="en-US" altLang="zh-HK" dirty="0" err="1"/>
              <a:t>variabe</a:t>
            </a:r>
            <a:r>
              <a:rPr lang="id-ID" altLang="zh-HK" dirty="0"/>
              <a:t>l</a:t>
            </a:r>
            <a:r>
              <a:rPr lang="en-US" altLang="zh-HK" dirty="0"/>
              <a:t>&gt; to &lt;</a:t>
            </a:r>
            <a:r>
              <a:rPr lang="id-ID" altLang="zh-HK" dirty="0"/>
              <a:t>Ekspresi</a:t>
            </a:r>
            <a:r>
              <a:rPr lang="en-US" altLang="zh-HK" dirty="0"/>
              <a:t>&gt;</a:t>
            </a:r>
          </a:p>
          <a:p>
            <a:r>
              <a:rPr lang="en-US" altLang="zh-HK" dirty="0"/>
              <a:t>Operator Relational </a:t>
            </a:r>
            <a:r>
              <a:rPr lang="id-ID" altLang="zh-HK" dirty="0"/>
              <a:t>dan </a:t>
            </a:r>
            <a:r>
              <a:rPr lang="en-US" altLang="zh-HK" dirty="0"/>
              <a:t>Logical </a:t>
            </a:r>
            <a:r>
              <a:rPr lang="id-ID" altLang="zh-HK" dirty="0"/>
              <a:t>tidak dapat digunakan dalam</a:t>
            </a:r>
            <a:r>
              <a:rPr lang="en-US" altLang="zh-HK" dirty="0"/>
              <a:t> &lt;</a:t>
            </a:r>
            <a:r>
              <a:rPr lang="id-ID" altLang="zh-HK" dirty="0"/>
              <a:t>Ekspresi</a:t>
            </a:r>
            <a:r>
              <a:rPr lang="en-US" altLang="zh-HK" dirty="0"/>
              <a:t>&gt;</a:t>
            </a:r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53A817C9-B7C7-4F0E-B049-34B7D9F5B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680486"/>
              </p:ext>
            </p:extLst>
          </p:nvPr>
        </p:nvGraphicFramePr>
        <p:xfrm>
          <a:off x="1189991" y="3571240"/>
          <a:ext cx="5464175" cy="2804080"/>
        </p:xfrm>
        <a:graphic>
          <a:graphicData uri="http://schemas.openxmlformats.org/drawingml/2006/table">
            <a:tbl>
              <a:tblPr/>
              <a:tblGrid>
                <a:gridCol w="186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0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Arithmetic operator</a:t>
                      </a:r>
                      <a:endParaRPr kumimoji="0" lang="zh-HK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1446" marR="91446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+ , - , * , /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^, **    (exponentiation)</a:t>
                      </a:r>
                      <a:endParaRPr kumimoji="0" lang="zh-HK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1446" marR="91446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Maths functions</a:t>
                      </a:r>
                      <a:endParaRPr kumimoji="0" lang="zh-HK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1446" marR="91446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rem, mod (remainder)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sqrt, log, abs, sin, cos, tan</a:t>
                      </a:r>
                      <a:endParaRPr kumimoji="0" lang="zh-HK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1446" marR="91446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Relational operator</a:t>
                      </a:r>
                      <a:endParaRPr kumimoji="0" lang="zh-HK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1446" marR="91446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= , &lt; , &gt; , &lt;= , &gt;= 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!= ,   /=   (not equal)</a:t>
                      </a:r>
                      <a:endParaRPr kumimoji="0" lang="zh-HK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1446" marR="91446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Logical operator</a:t>
                      </a:r>
                      <a:endParaRPr kumimoji="0" lang="zh-HK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1446" marR="91446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AND, OR, NOT</a:t>
                      </a:r>
                      <a:endParaRPr kumimoji="0" lang="zh-HK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1446" marR="91446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圖片 3">
            <a:extLst>
              <a:ext uri="{FF2B5EF4-FFF2-40B4-BE49-F238E27FC236}">
                <a16:creationId xmlns:a16="http://schemas.microsoft.com/office/drawing/2014/main" id="{E3B0C685-6AFC-4843-BB3F-C4E4A9B02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091" y="2051049"/>
            <a:ext cx="298132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018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 err="1"/>
              <a:t>Sekuens</a:t>
            </a:r>
            <a:endParaRPr lang="en-ID" b="1" dirty="0"/>
          </a:p>
        </p:txBody>
      </p:sp>
      <p:graphicFrame>
        <p:nvGraphicFramePr>
          <p:cNvPr id="6" name="Group 26">
            <a:extLst>
              <a:ext uri="{FF2B5EF4-FFF2-40B4-BE49-F238E27FC236}">
                <a16:creationId xmlns:a16="http://schemas.microsoft.com/office/drawing/2014/main" id="{CF288135-B009-4436-B480-5FC64478B3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250884"/>
              </p:ext>
            </p:extLst>
          </p:nvPr>
        </p:nvGraphicFramePr>
        <p:xfrm>
          <a:off x="1981200" y="1677036"/>
          <a:ext cx="8229600" cy="1114425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Input </a:t>
                      </a:r>
                      <a:endParaRPr kumimoji="0" lang="zh-HK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Process</a:t>
                      </a:r>
                      <a:endParaRPr kumimoji="0" lang="zh-HK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Output</a:t>
                      </a:r>
                      <a:endParaRPr kumimoji="0" lang="zh-HK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</a:t>
                      </a:r>
                      <a:endParaRPr kumimoji="0" lang="zh-HK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Area</a:t>
                      </a: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sym typeface="Symbol" panose="05050102010706020507" pitchFamily="18" charset="2"/>
                        </a:rPr>
                        <a:t>3.1416*R^2</a:t>
                      </a:r>
                      <a:endParaRPr kumimoji="0" lang="zh-HK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Area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H, W</a:t>
                      </a:r>
                      <a:endParaRPr kumimoji="0" lang="zh-HK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BMI</a:t>
                      </a: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sym typeface="Symbol" panose="05050102010706020507" pitchFamily="18" charset="2"/>
                        </a:rPr>
                        <a:t>W/(H*H)</a:t>
                      </a:r>
                      <a:endParaRPr kumimoji="0" lang="zh-HK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BMI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圖片 7">
            <a:extLst>
              <a:ext uri="{FF2B5EF4-FFF2-40B4-BE49-F238E27FC236}">
                <a16:creationId xmlns:a16="http://schemas.microsoft.com/office/drawing/2014/main" id="{48284EA3-28C0-483F-84B0-B92E90ECA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353" y="2822259"/>
            <a:ext cx="2358609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8">
            <a:extLst>
              <a:ext uri="{FF2B5EF4-FFF2-40B4-BE49-F238E27FC236}">
                <a16:creationId xmlns:a16="http://schemas.microsoft.com/office/drawing/2014/main" id="{959459FA-D7AF-40C1-8172-F6C33B474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22259"/>
            <a:ext cx="206795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50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altLang="zh-HK" dirty="0"/>
              <a:t>Pemilihan </a:t>
            </a:r>
            <a:r>
              <a:rPr lang="en-US" altLang="zh-HK" dirty="0"/>
              <a:t>(</a:t>
            </a:r>
            <a:r>
              <a:rPr lang="en-US" altLang="zh-HK" dirty="0" err="1"/>
              <a:t>if..then..else</a:t>
            </a:r>
            <a:r>
              <a:rPr lang="en-US" altLang="zh-HK" dirty="0"/>
              <a:t>)</a:t>
            </a:r>
            <a:endParaRPr lang="en-ID" b="1" dirty="0"/>
          </a:p>
        </p:txBody>
      </p:sp>
      <p:graphicFrame>
        <p:nvGraphicFramePr>
          <p:cNvPr id="6" name="Group 46">
            <a:extLst>
              <a:ext uri="{FF2B5EF4-FFF2-40B4-BE49-F238E27FC236}">
                <a16:creationId xmlns:a16="http://schemas.microsoft.com/office/drawing/2014/main" id="{3D5585A2-CAAB-4B73-8346-BB216F07A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120612"/>
              </p:ext>
            </p:extLst>
          </p:nvPr>
        </p:nvGraphicFramePr>
        <p:xfrm>
          <a:off x="6548120" y="1537653"/>
          <a:ext cx="3671888" cy="1694180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BMI value</a:t>
                      </a:r>
                      <a:endParaRPr kumimoji="0" lang="zh-HK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Output</a:t>
                      </a:r>
                      <a:endParaRPr kumimoji="0" lang="zh-HK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Below 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Underweight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18 - 24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Normal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Above 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Overweight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47">
            <a:extLst>
              <a:ext uri="{FF2B5EF4-FFF2-40B4-BE49-F238E27FC236}">
                <a16:creationId xmlns:a16="http://schemas.microsoft.com/office/drawing/2014/main" id="{C2846773-0D50-477F-8A98-2C907B5898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297519"/>
              </p:ext>
            </p:extLst>
          </p:nvPr>
        </p:nvGraphicFramePr>
        <p:xfrm>
          <a:off x="1579245" y="3337879"/>
          <a:ext cx="7780338" cy="302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2" imgW="7780952" imgH="2781688" progId="Paint.Picture">
                  <p:embed/>
                </p:oleObj>
              </mc:Choice>
              <mc:Fallback>
                <p:oleObj name="點陣圖影像" r:id="rId2" imgW="7780952" imgH="2781688" progId="Paint.Picture">
                  <p:embed/>
                  <p:pic>
                    <p:nvPicPr>
                      <p:cNvPr id="19477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245" y="3337879"/>
                        <a:ext cx="7780338" cy="302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4593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altLang="zh-HK" dirty="0"/>
              <a:t>Fitur lain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3225"/>
          </a:xfrm>
        </p:spPr>
        <p:txBody>
          <a:bodyPr>
            <a:normAutofit/>
          </a:bodyPr>
          <a:lstStyle/>
          <a:p>
            <a:r>
              <a:rPr lang="id-ID" altLang="zh-HK" dirty="0"/>
              <a:t>Menambahkan </a:t>
            </a:r>
            <a:r>
              <a:rPr lang="en-US" altLang="zh-HK" dirty="0"/>
              <a:t>Comments</a:t>
            </a:r>
          </a:p>
          <a:p>
            <a:r>
              <a:rPr lang="en-US" altLang="zh-HK" dirty="0"/>
              <a:t>Run step by step (F10 </a:t>
            </a:r>
            <a:r>
              <a:rPr lang="id-ID" altLang="zh-HK" dirty="0"/>
              <a:t>atau </a:t>
            </a:r>
            <a:r>
              <a:rPr lang="en-US" altLang="zh-HK" dirty="0"/>
              <a:t>icon</a:t>
            </a:r>
            <a:r>
              <a:rPr lang="id-ID" altLang="zh-HK" dirty="0"/>
              <a:t>   </a:t>
            </a:r>
            <a:r>
              <a:rPr lang="en-US" altLang="zh-HK" dirty="0"/>
              <a:t>    )</a:t>
            </a:r>
          </a:p>
          <a:p>
            <a:r>
              <a:rPr lang="en-US" altLang="zh-HK" dirty="0"/>
              <a:t>Toggle breakpoint.</a:t>
            </a:r>
          </a:p>
          <a:p>
            <a:r>
              <a:rPr lang="en-US" altLang="zh-HK" dirty="0"/>
              <a:t>Generate executable (exe file)</a:t>
            </a:r>
          </a:p>
          <a:p>
            <a:r>
              <a:rPr lang="en-US" altLang="zh-HK" dirty="0"/>
              <a:t>Menu – Ink (Draw / Erase)</a:t>
            </a:r>
          </a:p>
          <a:p>
            <a:r>
              <a:rPr lang="id-ID" altLang="zh-HK" dirty="0"/>
              <a:t>Terdapat</a:t>
            </a:r>
            <a:r>
              <a:rPr lang="en-US" altLang="zh-HK" dirty="0"/>
              <a:t> build in procedure.</a:t>
            </a: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14AD7793-FE32-4C1F-A82F-32A975FDC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82475"/>
              </p:ext>
            </p:extLst>
          </p:nvPr>
        </p:nvGraphicFramePr>
        <p:xfrm>
          <a:off x="5743339" y="2401108"/>
          <a:ext cx="4318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2" imgW="285866" imgH="237969" progId="Paint.Picture">
                  <p:embed/>
                </p:oleObj>
              </mc:Choice>
              <mc:Fallback>
                <p:oleObj name="點陣圖影像" r:id="rId2" imgW="285866" imgH="237969" progId="Paint.Picture">
                  <p:embed/>
                  <p:pic>
                    <p:nvPicPr>
                      <p:cNvPr id="2662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339" y="2401108"/>
                        <a:ext cx="4318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6078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Latihan </a:t>
            </a:r>
            <a:r>
              <a:rPr lang="en-ID" dirty="0"/>
              <a:t>1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d-ID" dirty="0"/>
              <a:t>Buat</a:t>
            </a:r>
            <a:r>
              <a:rPr lang="en-ID" dirty="0" err="1"/>
              <a:t>lah</a:t>
            </a:r>
            <a:r>
              <a:rPr lang="id-ID" dirty="0"/>
              <a:t> flowchart untuk menentukan </a:t>
            </a:r>
            <a:r>
              <a:rPr lang="en-ID" dirty="0" err="1"/>
              <a:t>luas</a:t>
            </a:r>
            <a:r>
              <a:rPr lang="en-ID" dirty="0"/>
              <a:t> </a:t>
            </a:r>
            <a:r>
              <a:rPr lang="en-ID" dirty="0" err="1"/>
              <a:t>persegi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 = 10, </a:t>
            </a:r>
            <a:r>
              <a:rPr lang="en-ID" dirty="0" err="1"/>
              <a:t>lebar</a:t>
            </a:r>
            <a:r>
              <a:rPr lang="en-ID" dirty="0"/>
              <a:t> = 5</a:t>
            </a:r>
            <a:endParaRPr lang="id-ID" dirty="0"/>
          </a:p>
          <a:p>
            <a:pPr lvl="1">
              <a:lnSpc>
                <a:spcPct val="150000"/>
              </a:lnSpc>
            </a:pPr>
            <a:r>
              <a:rPr lang="id-ID" dirty="0"/>
              <a:t>Tampilkan </a:t>
            </a:r>
            <a:r>
              <a:rPr lang="en-ID" dirty="0" err="1"/>
              <a:t>luas</a:t>
            </a:r>
            <a:r>
              <a:rPr lang="en-ID" dirty="0"/>
              <a:t> </a:t>
            </a:r>
            <a:r>
              <a:rPr lang="en-ID" dirty="0" err="1"/>
              <a:t>persegi</a:t>
            </a:r>
            <a:r>
              <a:rPr lang="en-ID" dirty="0"/>
              <a:t> </a:t>
            </a:r>
            <a:r>
              <a:rPr lang="en-ID" dirty="0" err="1"/>
              <a:t>panjang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029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Latihan </a:t>
            </a:r>
            <a:r>
              <a:rPr lang="en-ID" dirty="0"/>
              <a:t>2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d-ID" dirty="0"/>
              <a:t>Buat</a:t>
            </a:r>
            <a:r>
              <a:rPr lang="en-ID" dirty="0" err="1"/>
              <a:t>lah</a:t>
            </a:r>
            <a:r>
              <a:rPr lang="id-ID" dirty="0"/>
              <a:t> flowchart untuk menentukan </a:t>
            </a:r>
            <a:r>
              <a:rPr lang="en-ID" dirty="0" err="1"/>
              <a:t>luas</a:t>
            </a:r>
            <a:r>
              <a:rPr lang="en-ID" dirty="0"/>
              <a:t> </a:t>
            </a:r>
            <a:r>
              <a:rPr lang="en-ID" dirty="0" err="1"/>
              <a:t>lingkaran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phi = 3,14; dan </a:t>
            </a:r>
            <a:r>
              <a:rPr lang="en-ID" dirty="0" err="1"/>
              <a:t>sisi</a:t>
            </a:r>
            <a:r>
              <a:rPr lang="en-ID" dirty="0"/>
              <a:t> </a:t>
            </a:r>
            <a:r>
              <a:rPr lang="en-ID" dirty="0" err="1"/>
              <a:t>diinputkan</a:t>
            </a:r>
            <a:r>
              <a:rPr lang="en-ID" dirty="0"/>
              <a:t> oleh </a:t>
            </a:r>
            <a:r>
              <a:rPr lang="en-ID" dirty="0" err="1"/>
              <a:t>pengguna</a:t>
            </a:r>
            <a:endParaRPr lang="id-ID" dirty="0"/>
          </a:p>
          <a:p>
            <a:pPr lvl="1">
              <a:lnSpc>
                <a:spcPct val="150000"/>
              </a:lnSpc>
            </a:pPr>
            <a:r>
              <a:rPr lang="id-ID" dirty="0"/>
              <a:t>Tampilkan </a:t>
            </a:r>
            <a:r>
              <a:rPr lang="en-ID" dirty="0" err="1"/>
              <a:t>luas</a:t>
            </a:r>
            <a:r>
              <a:rPr lang="en-ID" dirty="0"/>
              <a:t> </a:t>
            </a:r>
            <a:r>
              <a:rPr lang="en-ID" dirty="0" err="1"/>
              <a:t>lingkaran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01586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Latihan </a:t>
            </a:r>
            <a:r>
              <a:rPr lang="en-ID" dirty="0"/>
              <a:t>3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d-ID" dirty="0"/>
              <a:t>Buat</a:t>
            </a:r>
            <a:r>
              <a:rPr lang="en-ID" dirty="0" err="1"/>
              <a:t>lah</a:t>
            </a:r>
            <a:r>
              <a:rPr lang="id-ID" dirty="0"/>
              <a:t> flowchart untuk menentukan </a:t>
            </a:r>
            <a:r>
              <a:rPr lang="en-ID" dirty="0" err="1"/>
              <a:t>luas</a:t>
            </a:r>
            <a:r>
              <a:rPr lang="en-ID" dirty="0"/>
              <a:t> </a:t>
            </a:r>
            <a:r>
              <a:rPr lang="en-ID" dirty="0" err="1"/>
              <a:t>persegi</a:t>
            </a:r>
            <a:r>
              <a:rPr lang="en-ID" dirty="0"/>
              <a:t>, </a:t>
            </a:r>
            <a:r>
              <a:rPr lang="en-ID" dirty="0" err="1"/>
              <a:t>dimana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keliling</a:t>
            </a:r>
            <a:r>
              <a:rPr lang="en-ID" dirty="0"/>
              <a:t> </a:t>
            </a:r>
            <a:r>
              <a:rPr lang="en-ID" dirty="0" err="1"/>
              <a:t>persegi</a:t>
            </a:r>
            <a:r>
              <a:rPr lang="en-ID" dirty="0"/>
              <a:t>. </a:t>
            </a:r>
            <a:r>
              <a:rPr lang="en-ID" dirty="0" err="1"/>
              <a:t>Keliling</a:t>
            </a:r>
            <a:r>
              <a:rPr lang="en-ID" dirty="0"/>
              <a:t> </a:t>
            </a:r>
            <a:r>
              <a:rPr lang="en-ID" dirty="0" err="1"/>
              <a:t>persegi</a:t>
            </a:r>
            <a:r>
              <a:rPr lang="en-ID" dirty="0"/>
              <a:t> </a:t>
            </a:r>
            <a:r>
              <a:rPr lang="en-ID" dirty="0" err="1"/>
              <a:t>diinputkan</a:t>
            </a:r>
            <a:r>
              <a:rPr lang="en-ID" dirty="0"/>
              <a:t> oleh </a:t>
            </a:r>
            <a:r>
              <a:rPr lang="en-ID" dirty="0" err="1"/>
              <a:t>pengguna</a:t>
            </a:r>
            <a:endParaRPr lang="id-ID" dirty="0"/>
          </a:p>
          <a:p>
            <a:pPr lvl="1">
              <a:lnSpc>
                <a:spcPct val="150000"/>
              </a:lnSpc>
            </a:pPr>
            <a:r>
              <a:rPr lang="id-ID" dirty="0"/>
              <a:t>Tampilkan </a:t>
            </a:r>
            <a:r>
              <a:rPr lang="en-ID" dirty="0" err="1"/>
              <a:t>luas</a:t>
            </a:r>
            <a:r>
              <a:rPr lang="en-ID" dirty="0"/>
              <a:t> </a:t>
            </a:r>
            <a:r>
              <a:rPr lang="en-ID" dirty="0" err="1"/>
              <a:t>persegi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25475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Latihan </a:t>
            </a:r>
            <a:r>
              <a:rPr lang="en-ID" dirty="0"/>
              <a:t>4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32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id-ID" dirty="0"/>
              <a:t>Buat</a:t>
            </a:r>
            <a:r>
              <a:rPr lang="en-ID" dirty="0" err="1"/>
              <a:t>lah</a:t>
            </a:r>
            <a:r>
              <a:rPr lang="id-ID" dirty="0"/>
              <a:t> flowchart untuk menentukan </a:t>
            </a:r>
            <a:r>
              <a:rPr lang="en-ID" dirty="0"/>
              <a:t>kelulusan mahasiswa, dengan kondisi jika nilai mahasiswa lebih dari sama dengan 85, maka mahasiswa tersebut lulus, jika tidak berarti mahasiswa tersebut tidak lulus.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4541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Latihan </a:t>
            </a:r>
            <a:r>
              <a:rPr lang="en-ID" dirty="0"/>
              <a:t>5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32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d-ID" dirty="0"/>
              <a:t>Buat</a:t>
            </a:r>
            <a:r>
              <a:rPr lang="en-ID" dirty="0" err="1"/>
              <a:t>lah</a:t>
            </a:r>
            <a:r>
              <a:rPr lang="id-ID" dirty="0"/>
              <a:t> flowchart untuk menentukan bilangan terbesar dari 3 buah bilangan yang diinputkan pengguna</a:t>
            </a:r>
          </a:p>
          <a:p>
            <a:pPr lvl="1">
              <a:lnSpc>
                <a:spcPct val="150000"/>
              </a:lnSpc>
            </a:pPr>
            <a:r>
              <a:rPr lang="id-ID" dirty="0"/>
              <a:t>Tampilkan bilangan terbesarnya</a:t>
            </a:r>
          </a:p>
        </p:txBody>
      </p:sp>
    </p:spTree>
    <p:extLst>
      <p:ext uri="{BB962C8B-B14F-4D97-AF65-F5344CB8AC3E}">
        <p14:creationId xmlns:p14="http://schemas.microsoft.com/office/powerpoint/2010/main" val="45684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 err="1"/>
              <a:t>Tahap</a:t>
            </a:r>
            <a:r>
              <a:rPr lang="en-GB" sz="4400" dirty="0"/>
              <a:t> </a:t>
            </a:r>
            <a:r>
              <a:rPr lang="en-GB" sz="4400" dirty="0" err="1"/>
              <a:t>Pengembangan</a:t>
            </a:r>
            <a:r>
              <a:rPr lang="en-GB" sz="4400" dirty="0"/>
              <a:t> </a:t>
            </a:r>
            <a:r>
              <a:rPr lang="en-GB" sz="4400" dirty="0" err="1"/>
              <a:t>Algoritma</a:t>
            </a:r>
            <a:endParaRPr lang="en-ID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72F368-6E27-4586-BBDB-E410C40D512C}"/>
              </a:ext>
            </a:extLst>
          </p:cNvPr>
          <p:cNvGrpSpPr/>
          <p:nvPr/>
        </p:nvGrpSpPr>
        <p:grpSpPr>
          <a:xfrm>
            <a:off x="2095500" y="1906145"/>
            <a:ext cx="8000999" cy="4329113"/>
            <a:chOff x="1666876" y="2068513"/>
            <a:chExt cx="8000999" cy="4329113"/>
          </a:xfrm>
        </p:grpSpPr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4684BA58-579D-4F1F-976C-15857EC5C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6876" y="2068513"/>
              <a:ext cx="1439863" cy="64611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002060"/>
                  </a:solidFill>
                  <a:latin typeface="Calibri" panose="020F0502020204030204" pitchFamily="34" charset="0"/>
                </a:rPr>
                <a:t>DEFINISI MASALAH</a:t>
              </a:r>
            </a:p>
          </p:txBody>
        </p:sp>
        <p:sp>
          <p:nvSpPr>
            <p:cNvPr id="18" name="Text Box 3">
              <a:extLst>
                <a:ext uri="{FF2B5EF4-FFF2-40B4-BE49-F238E27FC236}">
                  <a16:creationId xmlns:a16="http://schemas.microsoft.com/office/drawing/2014/main" id="{4AEA3D71-622E-47EF-AB06-858AA073A1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1876" y="2090739"/>
              <a:ext cx="1439863" cy="369887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002060"/>
                  </a:solidFill>
                  <a:latin typeface="Calibri" panose="020F0502020204030204" pitchFamily="34" charset="0"/>
                </a:rPr>
                <a:t>BUAT MODEL</a:t>
              </a:r>
            </a:p>
          </p:txBody>
        </p:sp>
        <p:sp>
          <p:nvSpPr>
            <p:cNvPr id="19" name="Text Box 4">
              <a:extLst>
                <a:ext uri="{FF2B5EF4-FFF2-40B4-BE49-F238E27FC236}">
                  <a16:creationId xmlns:a16="http://schemas.microsoft.com/office/drawing/2014/main" id="{94D4C2B1-5C5B-4502-B25E-6C466F46E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1013" y="2068513"/>
              <a:ext cx="1439862" cy="64611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002060"/>
                  </a:solidFill>
                  <a:latin typeface="Calibri" panose="020F0502020204030204" pitchFamily="34" charset="0"/>
                </a:rPr>
                <a:t>RANCANG ALGORITMA</a:t>
              </a:r>
            </a:p>
          </p:txBody>
        </p:sp>
        <p:sp>
          <p:nvSpPr>
            <p:cNvPr id="20" name="Text Box 5">
              <a:extLst>
                <a:ext uri="{FF2B5EF4-FFF2-40B4-BE49-F238E27FC236}">
                  <a16:creationId xmlns:a16="http://schemas.microsoft.com/office/drawing/2014/main" id="{421F6604-CDED-4993-ADED-C3529ADC3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9075" y="2214564"/>
              <a:ext cx="1828800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TULIS PROGRAM</a:t>
              </a:r>
            </a:p>
          </p:txBody>
        </p:sp>
        <p:sp>
          <p:nvSpPr>
            <p:cNvPr id="21" name="Text Box 6">
              <a:extLst>
                <a:ext uri="{FF2B5EF4-FFF2-40B4-BE49-F238E27FC236}">
                  <a16:creationId xmlns:a16="http://schemas.microsoft.com/office/drawing/2014/main" id="{D19B9F7A-E7AC-416D-87E4-52E22838D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9075" y="2824164"/>
              <a:ext cx="1828800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COMPILE</a:t>
              </a:r>
            </a:p>
          </p:txBody>
        </p:sp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id="{E0CB8121-860F-40EF-9347-6C4B293EA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76" y="3416301"/>
              <a:ext cx="1584325" cy="576263"/>
            </a:xfrm>
            <a:prstGeom prst="flowChartDecisio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Compile Error</a:t>
              </a:r>
            </a:p>
          </p:txBody>
        </p:sp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24B05E6D-4B31-4A70-B74B-6228D92B8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9075" y="4283076"/>
              <a:ext cx="1828800" cy="646113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Executable code:  =&gt; Run</a:t>
              </a:r>
            </a:p>
          </p:txBody>
        </p:sp>
        <p:sp>
          <p:nvSpPr>
            <p:cNvPr id="24" name="AutoShape 9">
              <a:extLst>
                <a:ext uri="{FF2B5EF4-FFF2-40B4-BE49-F238E27FC236}">
                  <a16:creationId xmlns:a16="http://schemas.microsoft.com/office/drawing/2014/main" id="{E35028D0-A1A9-4164-95C8-9E263C6BA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76" y="5135563"/>
              <a:ext cx="1584325" cy="576262"/>
            </a:xfrm>
            <a:prstGeom prst="flowChartDecisio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Runtime Error</a:t>
              </a:r>
            </a:p>
          </p:txBody>
        </p:sp>
        <p:sp>
          <p:nvSpPr>
            <p:cNvPr id="25" name="Text Box 10">
              <a:extLst>
                <a:ext uri="{FF2B5EF4-FFF2-40B4-BE49-F238E27FC236}">
                  <a16:creationId xmlns:a16="http://schemas.microsoft.com/office/drawing/2014/main" id="{DA7E6735-FA95-490E-9D50-36E558D3D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9076" y="6027739"/>
              <a:ext cx="1820863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DOKUMENTASI</a:t>
              </a:r>
            </a:p>
          </p:txBody>
        </p:sp>
        <p:sp>
          <p:nvSpPr>
            <p:cNvPr id="26" name="AutoShape 22">
              <a:extLst>
                <a:ext uri="{FF2B5EF4-FFF2-40B4-BE49-F238E27FC236}">
                  <a16:creationId xmlns:a16="http://schemas.microsoft.com/office/drawing/2014/main" id="{B4672C5A-2B84-4424-965D-25E770279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0875" y="2239964"/>
              <a:ext cx="304800" cy="231775"/>
            </a:xfrm>
            <a:prstGeom prst="rightArrow">
              <a:avLst>
                <a:gd name="adj1" fmla="val 50000"/>
                <a:gd name="adj2" fmla="val 24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latin typeface="Calibri" panose="020F0502020204030204" pitchFamily="34" charset="0"/>
              </a:endParaRPr>
            </a:p>
          </p:txBody>
        </p:sp>
        <p:sp>
          <p:nvSpPr>
            <p:cNvPr id="27" name="AutoShape 23">
              <a:extLst>
                <a:ext uri="{FF2B5EF4-FFF2-40B4-BE49-F238E27FC236}">
                  <a16:creationId xmlns:a16="http://schemas.microsoft.com/office/drawing/2014/main" id="{5BA8CE7E-93C5-4ABD-9E97-223E4F274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239964"/>
              <a:ext cx="381000" cy="231775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latin typeface="Calibri" panose="020F0502020204030204" pitchFamily="34" charset="0"/>
              </a:endParaRPr>
            </a:p>
          </p:txBody>
        </p:sp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13ACBA57-D4A3-4EA0-BD07-F6BE99D74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1075" y="2544763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AutoShape 25">
              <a:extLst>
                <a:ext uri="{FF2B5EF4-FFF2-40B4-BE49-F238E27FC236}">
                  <a16:creationId xmlns:a16="http://schemas.microsoft.com/office/drawing/2014/main" id="{556503C3-093B-4C9F-8F29-4F36BAA6F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1075" y="3154363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AutoShape 26">
              <a:extLst>
                <a:ext uri="{FF2B5EF4-FFF2-40B4-BE49-F238E27FC236}">
                  <a16:creationId xmlns:a16="http://schemas.microsoft.com/office/drawing/2014/main" id="{CDE4C216-EB56-47EA-BAF4-5FE43E1A8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1075" y="3992563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AutoShape 29">
              <a:extLst>
                <a:ext uri="{FF2B5EF4-FFF2-40B4-BE49-F238E27FC236}">
                  <a16:creationId xmlns:a16="http://schemas.microsoft.com/office/drawing/2014/main" id="{D9B1DAF0-0D86-4D8B-9233-67C0A9A0F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0875" y="2239963"/>
              <a:ext cx="762000" cy="228600"/>
            </a:xfrm>
            <a:prstGeom prst="rightArrow">
              <a:avLst>
                <a:gd name="adj1" fmla="val 50000"/>
                <a:gd name="adj2" fmla="val 8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latin typeface="Calibri" panose="020F0502020204030204" pitchFamily="34" charset="0"/>
              </a:endParaRPr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56FD3BDD-F929-41E1-9635-69912601E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2675" y="5440363"/>
              <a:ext cx="5562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33" name="AutoShape 26">
              <a:extLst>
                <a:ext uri="{FF2B5EF4-FFF2-40B4-BE49-F238E27FC236}">
                  <a16:creationId xmlns:a16="http://schemas.microsoft.com/office/drawing/2014/main" id="{6DAAB48E-DF2D-4393-8832-014D21382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1075" y="4906963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" name="AutoShape 26">
              <a:extLst>
                <a:ext uri="{FF2B5EF4-FFF2-40B4-BE49-F238E27FC236}">
                  <a16:creationId xmlns:a16="http://schemas.microsoft.com/office/drawing/2014/main" id="{2E3201A6-EC32-422B-87CF-64B0E437E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1075" y="5748338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D871EAD-58E3-4E15-B752-24B1855C5E02}"/>
                </a:ext>
              </a:extLst>
            </p:cNvPr>
            <p:cNvCxnSpPr>
              <a:stCxn id="18" idx="2"/>
            </p:cNvCxnSpPr>
            <p:nvPr/>
          </p:nvCxnSpPr>
          <p:spPr>
            <a:xfrm rot="16200000" flipH="1">
              <a:off x="2823369" y="3929857"/>
              <a:ext cx="2979738" cy="4127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7DAFFD8-DF25-47B6-9794-5120119022B2}"/>
                </a:ext>
              </a:extLst>
            </p:cNvPr>
            <p:cNvCxnSpPr/>
            <p:nvPr/>
          </p:nvCxnSpPr>
          <p:spPr>
            <a:xfrm rot="16200000" flipH="1">
              <a:off x="4888707" y="4047332"/>
              <a:ext cx="2743200" cy="428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F583F5-E51B-486B-91BC-CFFDAEB096C6}"/>
                </a:ext>
              </a:extLst>
            </p:cNvPr>
            <p:cNvCxnSpPr/>
            <p:nvPr/>
          </p:nvCxnSpPr>
          <p:spPr>
            <a:xfrm rot="16200000" flipH="1">
              <a:off x="1002507" y="4047332"/>
              <a:ext cx="2743200" cy="428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1F1115DD-89B0-484B-B523-F54727094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34275" y="3397250"/>
              <a:ext cx="304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 b="1">
                  <a:latin typeface="Calibri" panose="020F0502020204030204" pitchFamily="34" charset="0"/>
                </a:rPr>
                <a:t>Y</a:t>
              </a:r>
            </a:p>
          </p:txBody>
        </p: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4B7CCE06-E7EF-4379-AB50-E3E349CFE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0475" y="5062539"/>
              <a:ext cx="3048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 b="1">
                  <a:latin typeface="Calibri" panose="020F0502020204030204" pitchFamily="34" charset="0"/>
                </a:rPr>
                <a:t>Y</a:t>
              </a:r>
            </a:p>
          </p:txBody>
        </p:sp>
        <p:sp>
          <p:nvSpPr>
            <p:cNvPr id="40" name="TextBox 28">
              <a:extLst>
                <a:ext uri="{FF2B5EF4-FFF2-40B4-BE49-F238E27FC236}">
                  <a16:creationId xmlns:a16="http://schemas.microsoft.com/office/drawing/2014/main" id="{22B806BB-5160-4143-8F89-E370B8811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5875" y="3919539"/>
              <a:ext cx="29845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 b="1">
                  <a:latin typeface="Calibri" panose="020F0502020204030204" pitchFamily="34" charset="0"/>
                </a:rPr>
                <a:t>T</a:t>
              </a:r>
            </a:p>
          </p:txBody>
        </p:sp>
        <p:sp>
          <p:nvSpPr>
            <p:cNvPr id="41" name="TextBox 29">
              <a:extLst>
                <a:ext uri="{FF2B5EF4-FFF2-40B4-BE49-F238E27FC236}">
                  <a16:creationId xmlns:a16="http://schemas.microsoft.com/office/drawing/2014/main" id="{AE8B6147-BCF3-4AC6-8DC3-8D0654B6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2075" y="5595939"/>
              <a:ext cx="29845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 b="1">
                  <a:latin typeface="Calibri" panose="020F0502020204030204" pitchFamily="34" charset="0"/>
                </a:rPr>
                <a:t>T</a:t>
              </a:r>
            </a:p>
          </p:txBody>
        </p:sp>
        <p:cxnSp>
          <p:nvCxnSpPr>
            <p:cNvPr id="42" name="Elbow Connector 30">
              <a:extLst>
                <a:ext uri="{FF2B5EF4-FFF2-40B4-BE49-F238E27FC236}">
                  <a16:creationId xmlns:a16="http://schemas.microsoft.com/office/drawing/2014/main" id="{49032010-9EA5-41CD-BC19-CFE972FB2096}"/>
                </a:ext>
              </a:extLst>
            </p:cNvPr>
            <p:cNvCxnSpPr/>
            <p:nvPr/>
          </p:nvCxnSpPr>
          <p:spPr>
            <a:xfrm rot="16200000" flipV="1">
              <a:off x="7000082" y="2777332"/>
              <a:ext cx="1220787" cy="609600"/>
            </a:xfrm>
            <a:prstGeom prst="bentConnector3">
              <a:avLst>
                <a:gd name="adj1" fmla="val 1200"/>
              </a:avLst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BA2FC94-C94D-435B-9850-B0175EEE5033}"/>
                </a:ext>
              </a:extLst>
            </p:cNvPr>
            <p:cNvCxnSpPr/>
            <p:nvPr/>
          </p:nvCxnSpPr>
          <p:spPr>
            <a:xfrm rot="5400000">
              <a:off x="5668169" y="3958431"/>
              <a:ext cx="29718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5355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72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 err="1"/>
              <a:t>Tahap</a:t>
            </a:r>
            <a:r>
              <a:rPr lang="en-GB" sz="4400" dirty="0"/>
              <a:t> </a:t>
            </a:r>
            <a:r>
              <a:rPr lang="en-GB" sz="4400" dirty="0" err="1"/>
              <a:t>Pengembangan</a:t>
            </a:r>
            <a:r>
              <a:rPr lang="en-GB" sz="4400" dirty="0"/>
              <a:t> </a:t>
            </a:r>
            <a:r>
              <a:rPr lang="en-GB" sz="4400" dirty="0" err="1"/>
              <a:t>Algoritma</a:t>
            </a:r>
            <a:endParaRPr lang="en-ID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EFDDBD-2EC9-4F61-B787-0867E1B5D00B}"/>
              </a:ext>
            </a:extLst>
          </p:cNvPr>
          <p:cNvGrpSpPr/>
          <p:nvPr/>
        </p:nvGrpSpPr>
        <p:grpSpPr>
          <a:xfrm>
            <a:off x="2019300" y="1759504"/>
            <a:ext cx="8153400" cy="4629150"/>
            <a:chOff x="1728788" y="1982788"/>
            <a:chExt cx="8153400" cy="4629150"/>
          </a:xfrm>
        </p:grpSpPr>
        <p:sp>
          <p:nvSpPr>
            <p:cNvPr id="45" name="Text Box 2">
              <a:extLst>
                <a:ext uri="{FF2B5EF4-FFF2-40B4-BE49-F238E27FC236}">
                  <a16:creationId xmlns:a16="http://schemas.microsoft.com/office/drawing/2014/main" id="{1867E9C9-5CF7-41F9-849E-D0B38E2DE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7388" y="1985963"/>
              <a:ext cx="1439862" cy="64611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7030A0"/>
                  </a:solidFill>
                  <a:latin typeface="Calibri" panose="020F0502020204030204" pitchFamily="34" charset="0"/>
                </a:rPr>
                <a:t>DEFINISI MASALAH</a:t>
              </a:r>
            </a:p>
          </p:txBody>
        </p:sp>
        <p:sp>
          <p:nvSpPr>
            <p:cNvPr id="46" name="Text Box 3">
              <a:extLst>
                <a:ext uri="{FF2B5EF4-FFF2-40B4-BE49-F238E27FC236}">
                  <a16:creationId xmlns:a16="http://schemas.microsoft.com/office/drawing/2014/main" id="{F4750598-55DD-4EA6-A3E6-B26549DCA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188" y="2058989"/>
              <a:ext cx="1439862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BUAT MODEL</a:t>
              </a:r>
            </a:p>
          </p:txBody>
        </p:sp>
        <p:sp>
          <p:nvSpPr>
            <p:cNvPr id="47" name="Text Box 4">
              <a:extLst>
                <a:ext uri="{FF2B5EF4-FFF2-40B4-BE49-F238E27FC236}">
                  <a16:creationId xmlns:a16="http://schemas.microsoft.com/office/drawing/2014/main" id="{6F551FAC-C5A5-47E0-A871-086FBFC059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1188" y="1982788"/>
              <a:ext cx="1439862" cy="646112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RANCANG ALGORITMA</a:t>
              </a:r>
            </a:p>
          </p:txBody>
        </p:sp>
        <p:sp>
          <p:nvSpPr>
            <p:cNvPr id="48" name="Text Box 5">
              <a:extLst>
                <a:ext uri="{FF2B5EF4-FFF2-40B4-BE49-F238E27FC236}">
                  <a16:creationId xmlns:a16="http://schemas.microsoft.com/office/drawing/2014/main" id="{B5389C82-6F50-42DE-8AF3-22E0AC292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3388" y="2058989"/>
              <a:ext cx="1828800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</a:rPr>
                <a:t>TULIS PROGRAM</a:t>
              </a:r>
            </a:p>
          </p:txBody>
        </p:sp>
        <p:sp>
          <p:nvSpPr>
            <p:cNvPr id="49" name="Text Box 6">
              <a:extLst>
                <a:ext uri="{FF2B5EF4-FFF2-40B4-BE49-F238E27FC236}">
                  <a16:creationId xmlns:a16="http://schemas.microsoft.com/office/drawing/2014/main" id="{313073E4-5FF5-4FF4-A23C-C68F59ED9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3388" y="2719389"/>
              <a:ext cx="1828800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COMPILE</a:t>
              </a:r>
            </a:p>
          </p:txBody>
        </p:sp>
        <p:sp>
          <p:nvSpPr>
            <p:cNvPr id="50" name="AutoShape 7">
              <a:extLst>
                <a:ext uri="{FF2B5EF4-FFF2-40B4-BE49-F238E27FC236}">
                  <a16:creationId xmlns:a16="http://schemas.microsoft.com/office/drawing/2014/main" id="{6A2B2EBD-D22C-4B8E-BF0C-618CF0DEC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589" y="3405188"/>
              <a:ext cx="1584325" cy="576262"/>
            </a:xfrm>
            <a:prstGeom prst="flowChartDecisio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Error</a:t>
              </a:r>
            </a:p>
          </p:txBody>
        </p:sp>
        <p:sp>
          <p:nvSpPr>
            <p:cNvPr id="51" name="Text Box 8">
              <a:extLst>
                <a:ext uri="{FF2B5EF4-FFF2-40B4-BE49-F238E27FC236}">
                  <a16:creationId xmlns:a16="http://schemas.microsoft.com/office/drawing/2014/main" id="{712403E0-895D-4DF8-85E0-726ED6D5B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3388" y="4319588"/>
              <a:ext cx="1828800" cy="646112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Executable code:  =&gt; Run</a:t>
              </a:r>
            </a:p>
          </p:txBody>
        </p:sp>
        <p:sp>
          <p:nvSpPr>
            <p:cNvPr id="52" name="AutoShape 9">
              <a:extLst>
                <a:ext uri="{FF2B5EF4-FFF2-40B4-BE49-F238E27FC236}">
                  <a16:creationId xmlns:a16="http://schemas.microsoft.com/office/drawing/2014/main" id="{A48C6EF0-2B29-47C8-AF8E-3310D2953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589" y="5310188"/>
              <a:ext cx="1584325" cy="576262"/>
            </a:xfrm>
            <a:prstGeom prst="flowChartDecisio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Error</a:t>
              </a:r>
            </a:p>
          </p:txBody>
        </p:sp>
        <p:sp>
          <p:nvSpPr>
            <p:cNvPr id="53" name="Text Box 10">
              <a:extLst>
                <a:ext uri="{FF2B5EF4-FFF2-40B4-BE49-F238E27FC236}">
                  <a16:creationId xmlns:a16="http://schemas.microsoft.com/office/drawing/2014/main" id="{9A1BDCBA-6E96-4788-AF0C-90E3B7BDBA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3388" y="6242050"/>
              <a:ext cx="1820862" cy="36988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DOKUMENTASI</a:t>
              </a:r>
            </a:p>
          </p:txBody>
        </p:sp>
        <p:sp>
          <p:nvSpPr>
            <p:cNvPr id="54" name="AutoShape 11">
              <a:extLst>
                <a:ext uri="{FF2B5EF4-FFF2-40B4-BE49-F238E27FC236}">
                  <a16:creationId xmlns:a16="http://schemas.microsoft.com/office/drawing/2014/main" id="{B6C4B685-F37B-4EE7-BFAD-D7F789F9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11388"/>
              <a:ext cx="228600" cy="228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latin typeface="Calibri" panose="020F0502020204030204" pitchFamily="34" charset="0"/>
              </a:endParaRPr>
            </a:p>
          </p:txBody>
        </p:sp>
        <p:sp>
          <p:nvSpPr>
            <p:cNvPr id="55" name="AutoShape 12">
              <a:extLst>
                <a:ext uri="{FF2B5EF4-FFF2-40B4-BE49-F238E27FC236}">
                  <a16:creationId xmlns:a16="http://schemas.microsoft.com/office/drawing/2014/main" id="{38EEC810-1F9D-43BF-99CE-900E43CAE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0188" y="2211388"/>
              <a:ext cx="228600" cy="228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6" name="AutoShape 13">
              <a:extLst>
                <a:ext uri="{FF2B5EF4-FFF2-40B4-BE49-F238E27FC236}">
                  <a16:creationId xmlns:a16="http://schemas.microsoft.com/office/drawing/2014/main" id="{56AECDD2-7E77-4F4E-B548-085654BEB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5388" y="2439988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7" name="AutoShape 14">
              <a:extLst>
                <a:ext uri="{FF2B5EF4-FFF2-40B4-BE49-F238E27FC236}">
                  <a16:creationId xmlns:a16="http://schemas.microsoft.com/office/drawing/2014/main" id="{C594EB95-9130-4AE6-9A44-1F046266F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5388" y="3100388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AutoShape 15">
              <a:extLst>
                <a:ext uri="{FF2B5EF4-FFF2-40B4-BE49-F238E27FC236}">
                  <a16:creationId xmlns:a16="http://schemas.microsoft.com/office/drawing/2014/main" id="{12D1D661-C41B-41CC-A745-BEB83EF49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5388" y="4014788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" name="AutoShape 16">
              <a:extLst>
                <a:ext uri="{FF2B5EF4-FFF2-40B4-BE49-F238E27FC236}">
                  <a16:creationId xmlns:a16="http://schemas.microsoft.com/office/drawing/2014/main" id="{9992D011-A951-4987-B85B-92824F52D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5388" y="5005388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AutoShape 17">
              <a:extLst>
                <a:ext uri="{FF2B5EF4-FFF2-40B4-BE49-F238E27FC236}">
                  <a16:creationId xmlns:a16="http://schemas.microsoft.com/office/drawing/2014/main" id="{0B26CB1D-3E1F-4840-9780-02DF5D9E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5388" y="593725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AutoShape 18">
              <a:extLst>
                <a:ext uri="{FF2B5EF4-FFF2-40B4-BE49-F238E27FC236}">
                  <a16:creationId xmlns:a16="http://schemas.microsoft.com/office/drawing/2014/main" id="{60FC1E47-4FE7-44BF-95E4-64F6BB0E0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135188"/>
              <a:ext cx="762000" cy="228600"/>
            </a:xfrm>
            <a:prstGeom prst="rightArrow">
              <a:avLst>
                <a:gd name="adj1" fmla="val 50000"/>
                <a:gd name="adj2" fmla="val 8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2" name="Line 19">
              <a:extLst>
                <a:ext uri="{FF2B5EF4-FFF2-40B4-BE49-F238E27FC236}">
                  <a16:creationId xmlns:a16="http://schemas.microsoft.com/office/drawing/2014/main" id="{098EA5CA-3096-4452-A8E5-3450D07FC4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43788" y="2355850"/>
              <a:ext cx="0" cy="3276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3" name="Line 20">
              <a:extLst>
                <a:ext uri="{FF2B5EF4-FFF2-40B4-BE49-F238E27FC236}">
                  <a16:creationId xmlns:a16="http://schemas.microsoft.com/office/drawing/2014/main" id="{7BB719A7-2D25-436F-845E-AE4CDB8C4D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43788" y="372745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4" name="Text Box 21">
              <a:extLst>
                <a:ext uri="{FF2B5EF4-FFF2-40B4-BE49-F238E27FC236}">
                  <a16:creationId xmlns:a16="http://schemas.microsoft.com/office/drawing/2014/main" id="{575B8C9A-118C-41F2-B13F-E9E968DD7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788" y="3194051"/>
              <a:ext cx="5410200" cy="206216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sz="1800" b="1">
                  <a:solidFill>
                    <a:srgbClr val="7030A0"/>
                  </a:solidFill>
                  <a:latin typeface="Calibri" panose="020F0502020204030204" pitchFamily="34" charset="0"/>
                </a:rPr>
                <a:t>Masalah:</a:t>
              </a:r>
            </a:p>
            <a:p>
              <a:r>
                <a:rPr lang="en-US" sz="1800" b="1">
                  <a:solidFill>
                    <a:srgbClr val="7030A0"/>
                  </a:solidFill>
                  <a:latin typeface="Calibri" panose="020F0502020204030204" pitchFamily="34" charset="0"/>
                </a:rPr>
                <a:t>Menentukan akar-akar dari suatu persamaan kuadrat.</a:t>
              </a:r>
            </a:p>
            <a:p>
              <a:pPr>
                <a:spcBef>
                  <a:spcPts val="1200"/>
                </a:spcBef>
              </a:pPr>
              <a:r>
                <a:rPr lang="en-US" sz="1800" b="1">
                  <a:solidFill>
                    <a:srgbClr val="7030A0"/>
                  </a:solidFill>
                  <a:latin typeface="Calibri" panose="020F0502020204030204" pitchFamily="34" charset="0"/>
                </a:rPr>
                <a:t>Definisi:</a:t>
              </a:r>
            </a:p>
            <a:p>
              <a:r>
                <a:rPr lang="en-US" sz="1800" b="1">
                  <a:solidFill>
                    <a:srgbClr val="7030A0"/>
                  </a:solidFill>
                  <a:latin typeface="Calibri" panose="020F0502020204030204" pitchFamily="34" charset="0"/>
                </a:rPr>
                <a:t>Persamaan kuadrat : ax</a:t>
              </a:r>
              <a:r>
                <a:rPr lang="en-US" sz="1800" b="1" baseline="30000">
                  <a:solidFill>
                    <a:srgbClr val="7030A0"/>
                  </a:solidFill>
                  <a:latin typeface="Calibri" panose="020F0502020204030204" pitchFamily="34" charset="0"/>
                </a:rPr>
                <a:t>2</a:t>
              </a:r>
              <a:r>
                <a:rPr lang="en-US" sz="1800" b="1">
                  <a:solidFill>
                    <a:srgbClr val="7030A0"/>
                  </a:solidFill>
                  <a:latin typeface="Calibri" panose="020F0502020204030204" pitchFamily="34" charset="0"/>
                </a:rPr>
                <a:t> + bx + c = 0</a:t>
              </a:r>
            </a:p>
            <a:p>
              <a:pPr>
                <a:spcBef>
                  <a:spcPts val="1200"/>
                </a:spcBef>
              </a:pPr>
              <a:r>
                <a:rPr lang="en-US" sz="1800" b="1">
                  <a:solidFill>
                    <a:srgbClr val="7030A0"/>
                  </a:solidFill>
                  <a:latin typeface="Calibri" panose="020F0502020204030204" pitchFamily="34" charset="0"/>
                </a:rPr>
                <a:t>Data yg diperlukan :</a:t>
              </a:r>
            </a:p>
            <a:p>
              <a:r>
                <a:rPr lang="en-US" sz="1800" b="1">
                  <a:solidFill>
                    <a:srgbClr val="7030A0"/>
                  </a:solidFill>
                  <a:latin typeface="Calibri" panose="020F0502020204030204" pitchFamily="34" charset="0"/>
                </a:rPr>
                <a:t>Nilai dari a, b dan c : tipe bilangan real</a:t>
              </a:r>
            </a:p>
          </p:txBody>
        </p:sp>
        <p:sp>
          <p:nvSpPr>
            <p:cNvPr id="65" name="Line 22">
              <a:extLst>
                <a:ext uri="{FF2B5EF4-FFF2-40B4-BE49-F238E27FC236}">
                  <a16:creationId xmlns:a16="http://schemas.microsoft.com/office/drawing/2014/main" id="{F9AE8CDC-E6D1-4E56-B920-765B949419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43788" y="563245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6" name="Line 24">
              <a:extLst>
                <a:ext uri="{FF2B5EF4-FFF2-40B4-BE49-F238E27FC236}">
                  <a16:creationId xmlns:a16="http://schemas.microsoft.com/office/drawing/2014/main" id="{28849494-77F5-4B6E-A628-4A1006CF1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388" y="2609850"/>
              <a:ext cx="304800" cy="6858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07502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 err="1"/>
              <a:t>Tahap</a:t>
            </a:r>
            <a:r>
              <a:rPr lang="en-GB" sz="4400" dirty="0"/>
              <a:t> </a:t>
            </a:r>
            <a:r>
              <a:rPr lang="en-GB" sz="4400" dirty="0" err="1"/>
              <a:t>Pengembangan</a:t>
            </a:r>
            <a:r>
              <a:rPr lang="en-GB" sz="4400" dirty="0"/>
              <a:t> </a:t>
            </a:r>
            <a:r>
              <a:rPr lang="en-GB" sz="4400" dirty="0" err="1"/>
              <a:t>Algoritma</a:t>
            </a:r>
            <a:endParaRPr lang="en-ID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2455E-BDE8-44A3-91FB-7A9FE0135A79}"/>
              </a:ext>
            </a:extLst>
          </p:cNvPr>
          <p:cNvGrpSpPr/>
          <p:nvPr/>
        </p:nvGrpSpPr>
        <p:grpSpPr>
          <a:xfrm>
            <a:off x="2019300" y="1748576"/>
            <a:ext cx="8153400" cy="4637088"/>
            <a:chOff x="1728788" y="2046288"/>
            <a:chExt cx="8153400" cy="4637088"/>
          </a:xfrm>
        </p:grpSpPr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29918902-5829-411C-BF63-5AB3EBBB7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7388" y="2049463"/>
              <a:ext cx="1439862" cy="646112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DEFINISI MASALAH</a:t>
              </a:r>
            </a:p>
          </p:txBody>
        </p:sp>
        <p:sp>
          <p:nvSpPr>
            <p:cNvPr id="28" name="Text Box 3">
              <a:extLst>
                <a:ext uri="{FF2B5EF4-FFF2-40B4-BE49-F238E27FC236}">
                  <a16:creationId xmlns:a16="http://schemas.microsoft.com/office/drawing/2014/main" id="{6BCCF9A5-1CDC-4D5F-92E0-160892D7A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188" y="2049463"/>
              <a:ext cx="1439862" cy="64611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C00000"/>
                  </a:solidFill>
                  <a:latin typeface="Calibri" panose="020F0502020204030204" pitchFamily="34" charset="0"/>
                </a:rPr>
                <a:t>MEMBUAT MODEL</a:t>
              </a:r>
            </a:p>
          </p:txBody>
        </p:sp>
        <p:sp>
          <p:nvSpPr>
            <p:cNvPr id="29" name="Text Box 4">
              <a:extLst>
                <a:ext uri="{FF2B5EF4-FFF2-40B4-BE49-F238E27FC236}">
                  <a16:creationId xmlns:a16="http://schemas.microsoft.com/office/drawing/2014/main" id="{FABCF8A5-2B52-4C86-8BCA-43F317733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1188" y="2046288"/>
              <a:ext cx="1439862" cy="646112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RANCANG ALGORITMA</a:t>
              </a:r>
            </a:p>
          </p:txBody>
        </p:sp>
        <p:sp>
          <p:nvSpPr>
            <p:cNvPr id="30" name="Text Box 5">
              <a:extLst>
                <a:ext uri="{FF2B5EF4-FFF2-40B4-BE49-F238E27FC236}">
                  <a16:creationId xmlns:a16="http://schemas.microsoft.com/office/drawing/2014/main" id="{C8F1537D-7972-4423-8854-FD8426460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3388" y="2122489"/>
              <a:ext cx="1828800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TULIS PROGRAM</a:t>
              </a:r>
            </a:p>
          </p:txBody>
        </p:sp>
        <p:sp>
          <p:nvSpPr>
            <p:cNvPr id="31" name="Text Box 6">
              <a:extLst>
                <a:ext uri="{FF2B5EF4-FFF2-40B4-BE49-F238E27FC236}">
                  <a16:creationId xmlns:a16="http://schemas.microsoft.com/office/drawing/2014/main" id="{A98D9EDE-7CDA-45DC-A02C-62BB71A8A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3388" y="2808289"/>
              <a:ext cx="1828800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COMPILE</a:t>
              </a:r>
            </a:p>
          </p:txBody>
        </p:sp>
        <p:sp>
          <p:nvSpPr>
            <p:cNvPr id="32" name="AutoShape 7">
              <a:extLst>
                <a:ext uri="{FF2B5EF4-FFF2-40B4-BE49-F238E27FC236}">
                  <a16:creationId xmlns:a16="http://schemas.microsoft.com/office/drawing/2014/main" id="{1CC037EA-8DD0-4161-AE74-326B54791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589" y="3494088"/>
              <a:ext cx="1584325" cy="576262"/>
            </a:xfrm>
            <a:prstGeom prst="flowChartDecisio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Error</a:t>
              </a:r>
            </a:p>
          </p:txBody>
        </p:sp>
        <p:sp>
          <p:nvSpPr>
            <p:cNvPr id="33" name="Text Box 8">
              <a:extLst>
                <a:ext uri="{FF2B5EF4-FFF2-40B4-BE49-F238E27FC236}">
                  <a16:creationId xmlns:a16="http://schemas.microsoft.com/office/drawing/2014/main" id="{B3DAE7F6-5AAD-4524-85FB-CA7039B1E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3388" y="4408488"/>
              <a:ext cx="1828800" cy="646112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Executable code:  =&gt; Run</a:t>
              </a:r>
            </a:p>
          </p:txBody>
        </p:sp>
        <p:sp>
          <p:nvSpPr>
            <p:cNvPr id="34" name="AutoShape 9">
              <a:extLst>
                <a:ext uri="{FF2B5EF4-FFF2-40B4-BE49-F238E27FC236}">
                  <a16:creationId xmlns:a16="http://schemas.microsoft.com/office/drawing/2014/main" id="{5586580C-B068-4802-A85E-342D29B17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589" y="5399088"/>
              <a:ext cx="1584325" cy="576262"/>
            </a:xfrm>
            <a:prstGeom prst="flowChartDecisio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Error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A4189F9D-9DCD-4275-B1F8-E2DE7A065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3388" y="6313489"/>
              <a:ext cx="1820862" cy="36988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DOKUMENTASI</a:t>
              </a:r>
            </a:p>
          </p:txBody>
        </p:sp>
        <p:sp>
          <p:nvSpPr>
            <p:cNvPr id="36" name="AutoShape 11">
              <a:extLst>
                <a:ext uri="{FF2B5EF4-FFF2-40B4-BE49-F238E27FC236}">
                  <a16:creationId xmlns:a16="http://schemas.microsoft.com/office/drawing/2014/main" id="{7D4D1162-35BB-4AA0-817A-0F37DD30C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74888"/>
              <a:ext cx="228600" cy="228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latin typeface="Calibri" panose="020F0502020204030204" pitchFamily="34" charset="0"/>
              </a:endParaRPr>
            </a:p>
          </p:txBody>
        </p:sp>
        <p:sp>
          <p:nvSpPr>
            <p:cNvPr id="37" name="AutoShape 12">
              <a:extLst>
                <a:ext uri="{FF2B5EF4-FFF2-40B4-BE49-F238E27FC236}">
                  <a16:creationId xmlns:a16="http://schemas.microsoft.com/office/drawing/2014/main" id="{A5C328B2-CA5C-4257-8392-571E573F0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0188" y="2274888"/>
              <a:ext cx="228600" cy="228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latin typeface="Calibri" panose="020F0502020204030204" pitchFamily="34" charset="0"/>
              </a:endParaRPr>
            </a:p>
          </p:txBody>
        </p:sp>
        <p:sp>
          <p:nvSpPr>
            <p:cNvPr id="38" name="AutoShape 13">
              <a:extLst>
                <a:ext uri="{FF2B5EF4-FFF2-40B4-BE49-F238E27FC236}">
                  <a16:creationId xmlns:a16="http://schemas.microsoft.com/office/drawing/2014/main" id="{8EF53DF7-972F-4572-A31D-C95F41748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5388" y="2503488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AutoShape 14">
              <a:extLst>
                <a:ext uri="{FF2B5EF4-FFF2-40B4-BE49-F238E27FC236}">
                  <a16:creationId xmlns:a16="http://schemas.microsoft.com/office/drawing/2014/main" id="{5F530166-667D-432E-ABA4-0399D34F2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5388" y="3189288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06442282-8BCE-4747-B551-937D873E2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5388" y="4103688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AutoShape 16">
              <a:extLst>
                <a:ext uri="{FF2B5EF4-FFF2-40B4-BE49-F238E27FC236}">
                  <a16:creationId xmlns:a16="http://schemas.microsoft.com/office/drawing/2014/main" id="{0F0BE6D2-4E29-4157-A799-CC720AEB7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5388" y="5094288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AutoShape 17">
              <a:extLst>
                <a:ext uri="{FF2B5EF4-FFF2-40B4-BE49-F238E27FC236}">
                  <a16:creationId xmlns:a16="http://schemas.microsoft.com/office/drawing/2014/main" id="{8D01CED4-F935-402B-B877-30D91DF68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5388" y="6008688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AutoShape 18">
              <a:extLst>
                <a:ext uri="{FF2B5EF4-FFF2-40B4-BE49-F238E27FC236}">
                  <a16:creationId xmlns:a16="http://schemas.microsoft.com/office/drawing/2014/main" id="{E7E526A9-FF6C-488B-B2E4-3BAB7CB8C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198688"/>
              <a:ext cx="762000" cy="228600"/>
            </a:xfrm>
            <a:prstGeom prst="rightArrow">
              <a:avLst>
                <a:gd name="adj1" fmla="val 50000"/>
                <a:gd name="adj2" fmla="val 8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7" name="Line 19">
              <a:extLst>
                <a:ext uri="{FF2B5EF4-FFF2-40B4-BE49-F238E27FC236}">
                  <a16:creationId xmlns:a16="http://schemas.microsoft.com/office/drawing/2014/main" id="{A5AB9659-C05B-4A1F-98D2-8FE61E344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43788" y="2427288"/>
              <a:ext cx="0" cy="3276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8" name="Line 20">
              <a:extLst>
                <a:ext uri="{FF2B5EF4-FFF2-40B4-BE49-F238E27FC236}">
                  <a16:creationId xmlns:a16="http://schemas.microsoft.com/office/drawing/2014/main" id="{8DCAC0BB-9153-4BA8-A828-18B98E2542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43788" y="3798888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69" name="Text Box 21">
              <a:extLst>
                <a:ext uri="{FF2B5EF4-FFF2-40B4-BE49-F238E27FC236}">
                  <a16:creationId xmlns:a16="http://schemas.microsoft.com/office/drawing/2014/main" id="{1CBC1FD6-5939-4537-BFC6-E4D048ACA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788" y="3579814"/>
              <a:ext cx="5410200" cy="16160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1325" indent="-44132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Model Matematika :</a:t>
              </a:r>
            </a:p>
            <a:p>
              <a:pPr>
                <a:spcBef>
                  <a:spcPct val="50000"/>
                </a:spcBef>
              </a:pPr>
              <a:r>
                <a:rPr 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Rumus ABC</a:t>
              </a:r>
            </a:p>
            <a:p>
              <a:pPr>
                <a:spcBef>
                  <a:spcPct val="50000"/>
                </a:spcBef>
              </a:pPr>
              <a:r>
                <a:rPr 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 x1 = (-b + sqrt(b</a:t>
              </a:r>
              <a:r>
                <a:rPr lang="en-US" sz="1800" b="1" baseline="30000">
                  <a:solidFill>
                    <a:srgbClr val="C00000"/>
                  </a:solidFill>
                  <a:latin typeface="Calibri" panose="020F0502020204030204" pitchFamily="34" charset="0"/>
                </a:rPr>
                <a:t>2</a:t>
              </a:r>
              <a:r>
                <a:rPr 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 - 4ac))/2a</a:t>
              </a:r>
            </a:p>
            <a:p>
              <a:pPr>
                <a:spcBef>
                  <a:spcPct val="50000"/>
                </a:spcBef>
              </a:pPr>
              <a:r>
                <a:rPr 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 x2 = (-b – sqrt(b</a:t>
              </a:r>
              <a:r>
                <a:rPr lang="en-US" sz="1800" b="1" baseline="30000">
                  <a:solidFill>
                    <a:srgbClr val="C00000"/>
                  </a:solidFill>
                  <a:latin typeface="Calibri" panose="020F0502020204030204" pitchFamily="34" charset="0"/>
                </a:rPr>
                <a:t>2</a:t>
              </a:r>
              <a:r>
                <a:rPr 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 -  4ac))/2a</a:t>
              </a:r>
            </a:p>
          </p:txBody>
        </p:sp>
        <p:sp>
          <p:nvSpPr>
            <p:cNvPr id="70" name="Line 22">
              <a:extLst>
                <a:ext uri="{FF2B5EF4-FFF2-40B4-BE49-F238E27FC236}">
                  <a16:creationId xmlns:a16="http://schemas.microsoft.com/office/drawing/2014/main" id="{91E583F7-ECA0-47E6-87FD-20C868F116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43788" y="5703888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71" name="Line 25">
              <a:extLst>
                <a:ext uri="{FF2B5EF4-FFF2-40B4-BE49-F238E27FC236}">
                  <a16:creationId xmlns:a16="http://schemas.microsoft.com/office/drawing/2014/main" id="{5E458D18-0E09-48C8-9C56-A4381E8DA8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1988" y="2733675"/>
              <a:ext cx="0" cy="838200"/>
            </a:xfrm>
            <a:prstGeom prst="line">
              <a:avLst/>
            </a:prstGeom>
            <a:noFill/>
            <a:ln w="539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19021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 err="1"/>
              <a:t>Tahap</a:t>
            </a:r>
            <a:r>
              <a:rPr lang="en-GB" sz="4400" dirty="0"/>
              <a:t> </a:t>
            </a:r>
            <a:r>
              <a:rPr lang="en-GB" sz="4400" dirty="0" err="1"/>
              <a:t>Pengembangan</a:t>
            </a:r>
            <a:r>
              <a:rPr lang="en-GB" sz="4400" dirty="0"/>
              <a:t> </a:t>
            </a:r>
            <a:r>
              <a:rPr lang="en-GB" sz="4400" dirty="0" err="1"/>
              <a:t>Algoritma</a:t>
            </a:r>
            <a:endParaRPr lang="en-ID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A3CF41-BDB0-4F82-AFDE-38CAEF7A2760}"/>
              </a:ext>
            </a:extLst>
          </p:cNvPr>
          <p:cNvGrpSpPr/>
          <p:nvPr/>
        </p:nvGrpSpPr>
        <p:grpSpPr>
          <a:xfrm>
            <a:off x="2378149" y="1722475"/>
            <a:ext cx="7435702" cy="4632620"/>
            <a:chOff x="1822450" y="1423989"/>
            <a:chExt cx="7924800" cy="4933949"/>
          </a:xfrm>
        </p:grpSpPr>
        <p:grpSp>
          <p:nvGrpSpPr>
            <p:cNvPr id="45" name="Group 6">
              <a:extLst>
                <a:ext uri="{FF2B5EF4-FFF2-40B4-BE49-F238E27FC236}">
                  <a16:creationId xmlns:a16="http://schemas.microsoft.com/office/drawing/2014/main" id="{C30B2880-2C5E-469C-AE81-060CEB3925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450" y="1423989"/>
              <a:ext cx="7924800" cy="4637087"/>
              <a:chOff x="685800" y="1676400"/>
              <a:chExt cx="7924800" cy="4636488"/>
            </a:xfrm>
          </p:grpSpPr>
          <p:sp>
            <p:nvSpPr>
              <p:cNvPr id="66" name="Text Box 5">
                <a:extLst>
                  <a:ext uri="{FF2B5EF4-FFF2-40B4-BE49-F238E27FC236}">
                    <a16:creationId xmlns:a16="http://schemas.microsoft.com/office/drawing/2014/main" id="{B45D4C4D-4CAF-456F-9E98-0C57174750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1800" y="1752600"/>
                <a:ext cx="1828800" cy="369288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TULIS PROGRAM</a:t>
                </a:r>
              </a:p>
            </p:txBody>
          </p:sp>
          <p:sp>
            <p:nvSpPr>
              <p:cNvPr id="72" name="Text Box 6">
                <a:extLst>
                  <a:ext uri="{FF2B5EF4-FFF2-40B4-BE49-F238E27FC236}">
                    <a16:creationId xmlns:a16="http://schemas.microsoft.com/office/drawing/2014/main" id="{3562C201-D417-4457-93BB-33590AC66C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1800" y="2438400"/>
                <a:ext cx="1828800" cy="369288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 i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COMPILE</a:t>
                </a:r>
              </a:p>
            </p:txBody>
          </p:sp>
          <p:sp>
            <p:nvSpPr>
              <p:cNvPr id="73" name="AutoShape 7">
                <a:extLst>
                  <a:ext uri="{FF2B5EF4-FFF2-40B4-BE49-F238E27FC236}">
                    <a16:creationId xmlns:a16="http://schemas.microsoft.com/office/drawing/2014/main" id="{FDE17D92-F052-479E-AE59-2673FA133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00" y="3124200"/>
                <a:ext cx="1584325" cy="576263"/>
              </a:xfrm>
              <a:prstGeom prst="flowChartDecision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 i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Error</a:t>
                </a:r>
              </a:p>
            </p:txBody>
          </p:sp>
          <p:sp>
            <p:nvSpPr>
              <p:cNvPr id="74" name="Text Box 8">
                <a:extLst>
                  <a:ext uri="{FF2B5EF4-FFF2-40B4-BE49-F238E27FC236}">
                    <a16:creationId xmlns:a16="http://schemas.microsoft.com/office/drawing/2014/main" id="{CC517338-72D1-4698-8904-D2110F072B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1800" y="4038600"/>
                <a:ext cx="1828800" cy="6462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 i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Executable code:  =&gt; Run</a:t>
                </a:r>
              </a:p>
            </p:txBody>
          </p:sp>
          <p:sp>
            <p:nvSpPr>
              <p:cNvPr id="75" name="AutoShape 9">
                <a:extLst>
                  <a:ext uri="{FF2B5EF4-FFF2-40B4-BE49-F238E27FC236}">
                    <a16:creationId xmlns:a16="http://schemas.microsoft.com/office/drawing/2014/main" id="{21259DC7-7A57-45AC-BF98-09B297E70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00" y="5029200"/>
                <a:ext cx="1584325" cy="576263"/>
              </a:xfrm>
              <a:prstGeom prst="flowChartDecision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 i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Error</a:t>
                </a:r>
              </a:p>
            </p:txBody>
          </p:sp>
          <p:sp>
            <p:nvSpPr>
              <p:cNvPr id="76" name="Text Box 10">
                <a:extLst>
                  <a:ext uri="{FF2B5EF4-FFF2-40B4-BE49-F238E27FC236}">
                    <a16:creationId xmlns:a16="http://schemas.microsoft.com/office/drawing/2014/main" id="{20339EBB-272E-4824-BA87-9D2672378E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1800" y="5943600"/>
                <a:ext cx="1820863" cy="369288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DOKUMENTASI</a:t>
                </a:r>
              </a:p>
            </p:txBody>
          </p:sp>
          <p:sp>
            <p:nvSpPr>
              <p:cNvPr id="77" name="AutoShape 13">
                <a:extLst>
                  <a:ext uri="{FF2B5EF4-FFF2-40B4-BE49-F238E27FC236}">
                    <a16:creationId xmlns:a16="http://schemas.microsoft.com/office/drawing/2014/main" id="{0E571EAD-D36D-4398-8565-8A54E6DE0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213360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78" name="AutoShape 14">
                <a:extLst>
                  <a:ext uri="{FF2B5EF4-FFF2-40B4-BE49-F238E27FC236}">
                    <a16:creationId xmlns:a16="http://schemas.microsoft.com/office/drawing/2014/main" id="{E5A7D01D-4B38-4C74-8247-1E2A0EC21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281940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79" name="AutoShape 15">
                <a:extLst>
                  <a:ext uri="{FF2B5EF4-FFF2-40B4-BE49-F238E27FC236}">
                    <a16:creationId xmlns:a16="http://schemas.microsoft.com/office/drawing/2014/main" id="{B4EC3E23-C353-4167-A45E-123504A38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373380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80" name="AutoShape 16">
                <a:extLst>
                  <a:ext uri="{FF2B5EF4-FFF2-40B4-BE49-F238E27FC236}">
                    <a16:creationId xmlns:a16="http://schemas.microsoft.com/office/drawing/2014/main" id="{99F45297-BA3D-433D-928E-49A906979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472440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81" name="AutoShape 17">
                <a:extLst>
                  <a:ext uri="{FF2B5EF4-FFF2-40B4-BE49-F238E27FC236}">
                    <a16:creationId xmlns:a16="http://schemas.microsoft.com/office/drawing/2014/main" id="{A5CEA861-37A8-4A27-ACFD-B5E511D9E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563880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82" name="AutoShape 18">
                <a:extLst>
                  <a:ext uri="{FF2B5EF4-FFF2-40B4-BE49-F238E27FC236}">
                    <a16:creationId xmlns:a16="http://schemas.microsoft.com/office/drawing/2014/main" id="{A2323463-71C6-4C0F-B72F-9EB33782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600" y="1828800"/>
                <a:ext cx="762000" cy="228600"/>
              </a:xfrm>
              <a:prstGeom prst="rightArrow">
                <a:avLst>
                  <a:gd name="adj1" fmla="val 50000"/>
                  <a:gd name="adj2" fmla="val 83333"/>
                </a:avLst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Line 19">
                <a:extLst>
                  <a:ext uri="{FF2B5EF4-FFF2-40B4-BE49-F238E27FC236}">
                    <a16:creationId xmlns:a16="http://schemas.microsoft.com/office/drawing/2014/main" id="{EAC88096-16F5-4B91-8B9F-5D1853839B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72200" y="2057400"/>
                <a:ext cx="0" cy="3276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84" name="Line 20">
                <a:extLst>
                  <a:ext uri="{FF2B5EF4-FFF2-40B4-BE49-F238E27FC236}">
                    <a16:creationId xmlns:a16="http://schemas.microsoft.com/office/drawing/2014/main" id="{0B503696-F725-485F-BF87-F8E5B3462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72200" y="3429000"/>
                <a:ext cx="609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85" name="Line 21">
                <a:extLst>
                  <a:ext uri="{FF2B5EF4-FFF2-40B4-BE49-F238E27FC236}">
                    <a16:creationId xmlns:a16="http://schemas.microsoft.com/office/drawing/2014/main" id="{88567843-86BC-49DD-84D3-652771E347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72200" y="5334000"/>
                <a:ext cx="609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86" name="Text Box 2">
                <a:extLst>
                  <a:ext uri="{FF2B5EF4-FFF2-40B4-BE49-F238E27FC236}">
                    <a16:creationId xmlns:a16="http://schemas.microsoft.com/office/drawing/2014/main" id="{906F24FA-E926-416F-933E-486091D6E4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679575"/>
                <a:ext cx="1439863" cy="6462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DEFINISI MASALAH</a:t>
                </a:r>
              </a:p>
            </p:txBody>
          </p:sp>
          <p:sp>
            <p:nvSpPr>
              <p:cNvPr id="87" name="Text Box 3">
                <a:extLst>
                  <a:ext uri="{FF2B5EF4-FFF2-40B4-BE49-F238E27FC236}">
                    <a16:creationId xmlns:a16="http://schemas.microsoft.com/office/drawing/2014/main" id="{F1B9B54C-D0C4-4B5A-BCB0-C6E89EEC78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4600" y="1679575"/>
                <a:ext cx="1439863" cy="6462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MEMBUAT MODEL</a:t>
                </a:r>
              </a:p>
            </p:txBody>
          </p:sp>
          <p:sp>
            <p:nvSpPr>
              <p:cNvPr id="88" name="Text Box 4">
                <a:extLst>
                  <a:ext uri="{FF2B5EF4-FFF2-40B4-BE49-F238E27FC236}">
                    <a16:creationId xmlns:a16="http://schemas.microsoft.com/office/drawing/2014/main" id="{0B853FEE-5213-40F7-9BDB-BE75814F00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9600" y="1676400"/>
                <a:ext cx="1439863" cy="646254"/>
              </a:xfrm>
              <a:prstGeom prst="rect">
                <a:avLst/>
              </a:prstGeom>
              <a:solidFill>
                <a:srgbClr val="FFFF0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RANCANG ALGORITMA</a:t>
                </a:r>
              </a:p>
            </p:txBody>
          </p:sp>
          <p:sp>
            <p:nvSpPr>
              <p:cNvPr id="89" name="AutoShape 11">
                <a:extLst>
                  <a:ext uri="{FF2B5EF4-FFF2-40B4-BE49-F238E27FC236}">
                    <a16:creationId xmlns:a16="http://schemas.microsoft.com/office/drawing/2014/main" id="{B171817E-5615-41CD-84F0-C908E5470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9800" y="1905000"/>
                <a:ext cx="228600" cy="22860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90" name="AutoShape 12">
                <a:extLst>
                  <a:ext uri="{FF2B5EF4-FFF2-40B4-BE49-F238E27FC236}">
                    <a16:creationId xmlns:a16="http://schemas.microsoft.com/office/drawing/2014/main" id="{4065488A-5E75-4F38-8BF6-0DA25A947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600" y="1905000"/>
                <a:ext cx="228600" cy="22860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6" name="Line 43">
              <a:extLst>
                <a:ext uri="{FF2B5EF4-FFF2-40B4-BE49-F238E27FC236}">
                  <a16:creationId xmlns:a16="http://schemas.microsoft.com/office/drawing/2014/main" id="{85B3BD5E-7847-415C-9C63-81ADA78949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60850" y="2033588"/>
              <a:ext cx="1752600" cy="685800"/>
            </a:xfrm>
            <a:prstGeom prst="line">
              <a:avLst/>
            </a:prstGeom>
            <a:noFill/>
            <a:ln w="6350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grpSp>
          <p:nvGrpSpPr>
            <p:cNvPr id="47" name="Group 28">
              <a:extLst>
                <a:ext uri="{FF2B5EF4-FFF2-40B4-BE49-F238E27FC236}">
                  <a16:creationId xmlns:a16="http://schemas.microsoft.com/office/drawing/2014/main" id="{E3116222-8ED3-4E02-8D63-B4A70372CD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8650" y="2185988"/>
              <a:ext cx="5054600" cy="4171950"/>
              <a:chOff x="762000" y="2438400"/>
              <a:chExt cx="5054606" cy="4171666"/>
            </a:xfrm>
          </p:grpSpPr>
          <p:sp>
            <p:nvSpPr>
              <p:cNvPr id="48" name="AutoShape 22">
                <a:extLst>
                  <a:ext uri="{FF2B5EF4-FFF2-40B4-BE49-F238E27FC236}">
                    <a16:creationId xmlns:a16="http://schemas.microsoft.com/office/drawing/2014/main" id="{37528218-12CA-40D7-B834-8DABCA8F6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689" y="2438400"/>
                <a:ext cx="968411" cy="361666"/>
              </a:xfrm>
              <a:prstGeom prst="flowChartTerminator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49" name="AutoShape 23">
                <a:extLst>
                  <a:ext uri="{FF2B5EF4-FFF2-40B4-BE49-F238E27FC236}">
                    <a16:creationId xmlns:a16="http://schemas.microsoft.com/office/drawing/2014/main" id="{8D3EA924-90E6-4C49-BEF8-EC3F37A7A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744" y="3523397"/>
                <a:ext cx="2085807" cy="301388"/>
              </a:xfrm>
              <a:prstGeom prst="flowChartProcess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 d = b</a:t>
                </a:r>
                <a:r>
                  <a:rPr lang="en-US" sz="1800" b="1" baseline="3000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2</a:t>
                </a:r>
                <a:r>
                  <a:rPr lang="en-US" sz="180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 – 4ac</a:t>
                </a:r>
              </a:p>
            </p:txBody>
          </p:sp>
          <p:sp>
            <p:nvSpPr>
              <p:cNvPr id="50" name="AutoShape 24">
                <a:extLst>
                  <a:ext uri="{FF2B5EF4-FFF2-40B4-BE49-F238E27FC236}">
                    <a16:creationId xmlns:a16="http://schemas.microsoft.com/office/drawing/2014/main" id="{71355418-220E-4E56-9A52-97C05EB26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23" y="4005618"/>
                <a:ext cx="1638849" cy="361666"/>
              </a:xfrm>
              <a:prstGeom prst="flowChartDecision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>
                    <a:latin typeface="Calibri" panose="020F0502020204030204" pitchFamily="34" charset="0"/>
                  </a:rPr>
                  <a:t> </a:t>
                </a:r>
                <a:r>
                  <a:rPr lang="en-US" sz="180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d &lt; 0</a:t>
                </a:r>
              </a:p>
            </p:txBody>
          </p:sp>
          <p:sp>
            <p:nvSpPr>
              <p:cNvPr id="51" name="AutoShape 25">
                <a:extLst>
                  <a:ext uri="{FF2B5EF4-FFF2-40B4-BE49-F238E27FC236}">
                    <a16:creationId xmlns:a16="http://schemas.microsoft.com/office/drawing/2014/main" id="{63237F15-8A6E-4D3D-9061-BD39C6FD9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744" y="2980899"/>
                <a:ext cx="2160300" cy="301388"/>
              </a:xfrm>
              <a:prstGeom prst="flowChartInputOutpu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Masukkan a,b,c</a:t>
                </a:r>
              </a:p>
            </p:txBody>
          </p:sp>
          <p:sp>
            <p:nvSpPr>
              <p:cNvPr id="52" name="AutoShape 27">
                <a:extLst>
                  <a:ext uri="{FF2B5EF4-FFF2-40B4-BE49-F238E27FC236}">
                    <a16:creationId xmlns:a16="http://schemas.microsoft.com/office/drawing/2014/main" id="{82CEF1F8-DA9B-40B7-8912-6EC2439FD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248" y="4728949"/>
                <a:ext cx="2218944" cy="542499"/>
              </a:xfrm>
              <a:prstGeom prst="flowChartProcess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 x1=(-b+sqrt(d))/2a</a:t>
                </a:r>
              </a:p>
              <a:p>
                <a:pPr algn="ctr"/>
                <a:r>
                  <a:rPr lang="en-US" sz="180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 x2 =(-b-sqrt(d))/2a</a:t>
                </a:r>
              </a:p>
            </p:txBody>
          </p:sp>
          <p:sp>
            <p:nvSpPr>
              <p:cNvPr id="53" name="AutoShape 29">
                <a:extLst>
                  <a:ext uri="{FF2B5EF4-FFF2-40B4-BE49-F238E27FC236}">
                    <a16:creationId xmlns:a16="http://schemas.microsoft.com/office/drawing/2014/main" id="{ACA83D57-F23E-4669-9C4A-6941D234C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689" y="6248400"/>
                <a:ext cx="968411" cy="361666"/>
              </a:xfrm>
              <a:prstGeom prst="flowChartTerminator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Stop</a:t>
                </a:r>
              </a:p>
            </p:txBody>
          </p:sp>
          <p:sp>
            <p:nvSpPr>
              <p:cNvPr id="54" name="Line 30">
                <a:extLst>
                  <a:ext uri="{FF2B5EF4-FFF2-40B4-BE49-F238E27FC236}">
                    <a16:creationId xmlns:a16="http://schemas.microsoft.com/office/drawing/2014/main" id="{60C04C9E-EB03-46E5-9D66-922E746B93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2648" y="2800066"/>
                <a:ext cx="0" cy="180833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55" name="Line 31">
                <a:extLst>
                  <a:ext uri="{FF2B5EF4-FFF2-40B4-BE49-F238E27FC236}">
                    <a16:creationId xmlns:a16="http://schemas.microsoft.com/office/drawing/2014/main" id="{5720DB78-12D8-49AF-8367-6C0D0761D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2648" y="3282287"/>
                <a:ext cx="0" cy="24111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56" name="Line 32">
                <a:extLst>
                  <a:ext uri="{FF2B5EF4-FFF2-40B4-BE49-F238E27FC236}">
                    <a16:creationId xmlns:a16="http://schemas.microsoft.com/office/drawing/2014/main" id="{D1B77CB8-055C-40C2-9FB4-8BA854842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2648" y="3824785"/>
                <a:ext cx="0" cy="180833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57" name="Line 33">
                <a:extLst>
                  <a:ext uri="{FF2B5EF4-FFF2-40B4-BE49-F238E27FC236}">
                    <a16:creationId xmlns:a16="http://schemas.microsoft.com/office/drawing/2014/main" id="{EB5E3E3F-C4A7-4FD4-89D7-8BA5F37EC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2648" y="4367284"/>
                <a:ext cx="0" cy="36166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58" name="Line 34">
                <a:extLst>
                  <a:ext uri="{FF2B5EF4-FFF2-40B4-BE49-F238E27FC236}">
                    <a16:creationId xmlns:a16="http://schemas.microsoft.com/office/drawing/2014/main" id="{6A6147D1-951F-462B-B77B-E4B1C576A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2648" y="5271448"/>
                <a:ext cx="0" cy="24111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59" name="Text Box 40">
                <a:extLst>
                  <a:ext uri="{FF2B5EF4-FFF2-40B4-BE49-F238E27FC236}">
                    <a16:creationId xmlns:a16="http://schemas.microsoft.com/office/drawing/2014/main" id="{09CE27BF-6F2B-4B26-BBC7-D400D39EA3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62072" y="4129514"/>
                <a:ext cx="297972" cy="369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Calibri" panose="020F0502020204030204" pitchFamily="34" charset="0"/>
                  </a:rPr>
                  <a:t>Y</a:t>
                </a:r>
              </a:p>
            </p:txBody>
          </p:sp>
          <p:sp>
            <p:nvSpPr>
              <p:cNvPr id="60" name="Text Box 41">
                <a:extLst>
                  <a:ext uri="{FF2B5EF4-FFF2-40B4-BE49-F238E27FC236}">
                    <a16:creationId xmlns:a16="http://schemas.microsoft.com/office/drawing/2014/main" id="{515A4A19-EE9E-48D4-8FE8-E60EBA91E5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8236" y="4367284"/>
                <a:ext cx="297972" cy="369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Calibri" panose="020F0502020204030204" pitchFamily="34" charset="0"/>
                  </a:rPr>
                  <a:t>T</a:t>
                </a:r>
              </a:p>
            </p:txBody>
          </p:sp>
          <p:sp>
            <p:nvSpPr>
              <p:cNvPr id="61" name="Flowchart: Data 60">
                <a:extLst>
                  <a:ext uri="{FF2B5EF4-FFF2-40B4-BE49-F238E27FC236}">
                    <a16:creationId xmlns:a16="http://schemas.microsoft.com/office/drawing/2014/main" id="{F2B20E9B-B746-4068-87B0-56AF5CB5953C}"/>
                  </a:ext>
                </a:extLst>
              </p:cNvPr>
              <p:cNvSpPr/>
              <p:nvPr/>
            </p:nvSpPr>
            <p:spPr>
              <a:xfrm>
                <a:off x="762000" y="5486193"/>
                <a:ext cx="2535241" cy="380974"/>
              </a:xfrm>
              <a:prstGeom prst="flowChartInputOutpu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 err="1">
                    <a:solidFill>
                      <a:srgbClr val="FF0000"/>
                    </a:solidFill>
                    <a:latin typeface="Calibri" pitchFamily="34" charset="0"/>
                  </a:rPr>
                  <a:t>Cetak</a:t>
                </a:r>
                <a:r>
                  <a:rPr lang="en-US" dirty="0">
                    <a:solidFill>
                      <a:srgbClr val="FF0000"/>
                    </a:solidFill>
                    <a:latin typeface="Calibri" pitchFamily="34" charset="0"/>
                  </a:rPr>
                  <a:t>: x1, x2</a:t>
                </a:r>
              </a:p>
            </p:txBody>
          </p:sp>
          <p:sp>
            <p:nvSpPr>
              <p:cNvPr id="62" name="Flowchart: Data 61">
                <a:extLst>
                  <a:ext uri="{FF2B5EF4-FFF2-40B4-BE49-F238E27FC236}">
                    <a16:creationId xmlns:a16="http://schemas.microsoft.com/office/drawing/2014/main" id="{8F8CBA18-40D7-49BA-A981-5862BFF778EA}"/>
                  </a:ext>
                </a:extLst>
              </p:cNvPr>
              <p:cNvSpPr/>
              <p:nvPr/>
            </p:nvSpPr>
            <p:spPr>
              <a:xfrm>
                <a:off x="3124203" y="4648050"/>
                <a:ext cx="2692403" cy="609559"/>
              </a:xfrm>
              <a:prstGeom prst="flowChartInputOutpu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 err="1">
                    <a:solidFill>
                      <a:srgbClr val="FF0000"/>
                    </a:solidFill>
                    <a:latin typeface="Calibri" pitchFamily="34" charset="0"/>
                  </a:rPr>
                  <a:t>Cetak</a:t>
                </a:r>
                <a:r>
                  <a:rPr lang="en-US" dirty="0">
                    <a:solidFill>
                      <a:srgbClr val="FF0000"/>
                    </a:solidFill>
                    <a:latin typeface="Calibri" pitchFamily="34" charset="0"/>
                  </a:rPr>
                  <a:t>: “</a:t>
                </a:r>
                <a:r>
                  <a:rPr lang="en-US" dirty="0" err="1">
                    <a:solidFill>
                      <a:srgbClr val="FF0000"/>
                    </a:solidFill>
                    <a:latin typeface="Calibri" pitchFamily="34" charset="0"/>
                  </a:rPr>
                  <a:t>Akar</a:t>
                </a:r>
                <a:r>
                  <a:rPr lang="en-US" dirty="0">
                    <a:solidFill>
                      <a:srgbClr val="FF0000"/>
                    </a:solidFill>
                    <a:latin typeface="Calibri" pitchFamily="34" charset="0"/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  <a:latin typeface="Calibri" pitchFamily="34" charset="0"/>
                  </a:rPr>
                  <a:t>imajiner</a:t>
                </a:r>
                <a:r>
                  <a:rPr lang="en-US" dirty="0">
                    <a:solidFill>
                      <a:srgbClr val="FF0000"/>
                    </a:solidFill>
                    <a:latin typeface="Calibri" pitchFamily="34" charset="0"/>
                  </a:rPr>
                  <a:t>”</a:t>
                </a:r>
              </a:p>
            </p:txBody>
          </p:sp>
          <p:cxnSp>
            <p:nvCxnSpPr>
              <p:cNvPr id="63" name="Shape 44">
                <a:extLst>
                  <a:ext uri="{FF2B5EF4-FFF2-40B4-BE49-F238E27FC236}">
                    <a16:creationId xmlns:a16="http://schemas.microsoft.com/office/drawing/2014/main" id="{0FB3EA38-15A7-489B-BE89-6BCA4BC41759}"/>
                  </a:ext>
                </a:extLst>
              </p:cNvPr>
              <p:cNvCxnSpPr>
                <a:stCxn id="50" idx="3"/>
                <a:endCxn id="62" idx="1"/>
              </p:cNvCxnSpPr>
              <p:nvPr/>
            </p:nvCxnSpPr>
            <p:spPr>
              <a:xfrm>
                <a:off x="2862265" y="4186118"/>
                <a:ext cx="1608139" cy="461932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hape 45">
                <a:extLst>
                  <a:ext uri="{FF2B5EF4-FFF2-40B4-BE49-F238E27FC236}">
                    <a16:creationId xmlns:a16="http://schemas.microsoft.com/office/drawing/2014/main" id="{EB1DEBF8-4B31-4A01-BDAA-F5C02DA7F96D}"/>
                  </a:ext>
                </a:extLst>
              </p:cNvPr>
              <p:cNvCxnSpPr>
                <a:stCxn id="62" idx="4"/>
              </p:cNvCxnSpPr>
              <p:nvPr/>
            </p:nvCxnSpPr>
            <p:spPr>
              <a:xfrm rot="5400000">
                <a:off x="2921029" y="4470181"/>
                <a:ext cx="761948" cy="2336803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Line 33">
                <a:extLst>
                  <a:ext uri="{FF2B5EF4-FFF2-40B4-BE49-F238E27FC236}">
                    <a16:creationId xmlns:a16="http://schemas.microsoft.com/office/drawing/2014/main" id="{D5FB15DB-3CCF-4E46-9B7F-84DBC4EAB6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7400" y="5867400"/>
                <a:ext cx="0" cy="36166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773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 err="1"/>
              <a:t>Tahap</a:t>
            </a:r>
            <a:r>
              <a:rPr lang="en-GB" sz="4400" dirty="0"/>
              <a:t> </a:t>
            </a:r>
            <a:r>
              <a:rPr lang="en-GB" sz="4400" dirty="0" err="1"/>
              <a:t>Pengembangan</a:t>
            </a:r>
            <a:r>
              <a:rPr lang="en-GB" sz="4400" dirty="0"/>
              <a:t> </a:t>
            </a:r>
            <a:r>
              <a:rPr lang="en-GB" sz="4400" dirty="0" err="1"/>
              <a:t>Algoritma</a:t>
            </a:r>
            <a:endParaRPr lang="en-ID" b="1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F5FF2A3-9B92-4374-9435-0C5B47C3BE97}"/>
              </a:ext>
            </a:extLst>
          </p:cNvPr>
          <p:cNvGrpSpPr/>
          <p:nvPr/>
        </p:nvGrpSpPr>
        <p:grpSpPr>
          <a:xfrm>
            <a:off x="2251942" y="1646238"/>
            <a:ext cx="7688115" cy="4739093"/>
            <a:chOff x="1881188" y="1357314"/>
            <a:chExt cx="7924800" cy="4825999"/>
          </a:xfrm>
        </p:grpSpPr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3BE42AAF-8A93-4A84-A922-DD4816F3A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188" y="2449513"/>
              <a:ext cx="5029200" cy="373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0" name="Group 6">
              <a:extLst>
                <a:ext uri="{FF2B5EF4-FFF2-40B4-BE49-F238E27FC236}">
                  <a16:creationId xmlns:a16="http://schemas.microsoft.com/office/drawing/2014/main" id="{1D0798C6-A363-465C-9786-0F324ADE68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1188" y="1357314"/>
              <a:ext cx="7924800" cy="4637087"/>
              <a:chOff x="533400" y="1803400"/>
              <a:chExt cx="7924800" cy="4636488"/>
            </a:xfrm>
          </p:grpSpPr>
          <p:sp>
            <p:nvSpPr>
              <p:cNvPr id="112" name="Text Box 5">
                <a:extLst>
                  <a:ext uri="{FF2B5EF4-FFF2-40B4-BE49-F238E27FC236}">
                    <a16:creationId xmlns:a16="http://schemas.microsoft.com/office/drawing/2014/main" id="{E16FA046-3175-40C8-A5DD-453B0D3D0E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806575"/>
                <a:ext cx="1439863" cy="6462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DEFINISI MASALAH</a:t>
                </a:r>
              </a:p>
            </p:txBody>
          </p:sp>
          <p:sp>
            <p:nvSpPr>
              <p:cNvPr id="113" name="Text Box 6">
                <a:extLst>
                  <a:ext uri="{FF2B5EF4-FFF2-40B4-BE49-F238E27FC236}">
                    <a16:creationId xmlns:a16="http://schemas.microsoft.com/office/drawing/2014/main" id="{86F5FB83-468E-4415-8672-5851D1FFB4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2200" y="1806575"/>
                <a:ext cx="1439863" cy="6462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MEMBUAT MODEL</a:t>
                </a:r>
              </a:p>
            </p:txBody>
          </p:sp>
          <p:sp>
            <p:nvSpPr>
              <p:cNvPr id="114" name="Text Box 7">
                <a:extLst>
                  <a:ext uri="{FF2B5EF4-FFF2-40B4-BE49-F238E27FC236}">
                    <a16:creationId xmlns:a16="http://schemas.microsoft.com/office/drawing/2014/main" id="{392ED3C1-9F30-406C-AA37-F401B9042C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1803400"/>
                <a:ext cx="1439863" cy="6462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RANCANG ALGORITMA</a:t>
                </a:r>
              </a:p>
            </p:txBody>
          </p:sp>
          <p:sp>
            <p:nvSpPr>
              <p:cNvPr id="115" name="Text Box 8">
                <a:extLst>
                  <a:ext uri="{FF2B5EF4-FFF2-40B4-BE49-F238E27FC236}">
                    <a16:creationId xmlns:a16="http://schemas.microsoft.com/office/drawing/2014/main" id="{80D9CBB2-04E0-447A-B31F-BB6D272B6E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9400" y="1879600"/>
                <a:ext cx="1828800" cy="376056"/>
              </a:xfrm>
              <a:prstGeom prst="rect">
                <a:avLst/>
              </a:prstGeom>
              <a:solidFill>
                <a:srgbClr val="FFFF0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TULIS PROGRAM</a:t>
                </a:r>
              </a:p>
            </p:txBody>
          </p:sp>
          <p:sp>
            <p:nvSpPr>
              <p:cNvPr id="116" name="Text Box 9">
                <a:extLst>
                  <a:ext uri="{FF2B5EF4-FFF2-40B4-BE49-F238E27FC236}">
                    <a16:creationId xmlns:a16="http://schemas.microsoft.com/office/drawing/2014/main" id="{E9B068A2-394D-497E-8DF0-8948215FF8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9400" y="2565400"/>
                <a:ext cx="1828800" cy="369288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 i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COMPILE</a:t>
                </a:r>
              </a:p>
            </p:txBody>
          </p:sp>
          <p:sp>
            <p:nvSpPr>
              <p:cNvPr id="117" name="AutoShape 10">
                <a:extLst>
                  <a:ext uri="{FF2B5EF4-FFF2-40B4-BE49-F238E27FC236}">
                    <a16:creationId xmlns:a16="http://schemas.microsoft.com/office/drawing/2014/main" id="{A607A06B-A016-46CA-9DD7-AA4D8C272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5600" y="3251200"/>
                <a:ext cx="1584325" cy="576263"/>
              </a:xfrm>
              <a:prstGeom prst="flowChartDecision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 i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Error</a:t>
                </a:r>
              </a:p>
            </p:txBody>
          </p:sp>
          <p:sp>
            <p:nvSpPr>
              <p:cNvPr id="118" name="Text Box 11">
                <a:extLst>
                  <a:ext uri="{FF2B5EF4-FFF2-40B4-BE49-F238E27FC236}">
                    <a16:creationId xmlns:a16="http://schemas.microsoft.com/office/drawing/2014/main" id="{E65C73C8-44F6-494A-9676-6B0146F135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9400" y="4165600"/>
                <a:ext cx="1828800" cy="6462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 i="1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Executable code:  =&gt; Run</a:t>
                </a:r>
              </a:p>
            </p:txBody>
          </p:sp>
          <p:sp>
            <p:nvSpPr>
              <p:cNvPr id="119" name="AutoShape 12">
                <a:extLst>
                  <a:ext uri="{FF2B5EF4-FFF2-40B4-BE49-F238E27FC236}">
                    <a16:creationId xmlns:a16="http://schemas.microsoft.com/office/drawing/2014/main" id="{0294987D-B451-4EE2-B744-6E449EEA7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5600" y="5156200"/>
                <a:ext cx="1584325" cy="576263"/>
              </a:xfrm>
              <a:prstGeom prst="flowChartDecision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 i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Error</a:t>
                </a:r>
              </a:p>
            </p:txBody>
          </p:sp>
          <p:sp>
            <p:nvSpPr>
              <p:cNvPr id="120" name="Text Box 13">
                <a:extLst>
                  <a:ext uri="{FF2B5EF4-FFF2-40B4-BE49-F238E27FC236}">
                    <a16:creationId xmlns:a16="http://schemas.microsoft.com/office/drawing/2014/main" id="{F8CF6C9E-8820-481E-8F3A-FDFEFD8F0D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9400" y="6070600"/>
                <a:ext cx="1820863" cy="369288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sz="18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DOKUMEN TASI</a:t>
                </a:r>
              </a:p>
            </p:txBody>
          </p:sp>
          <p:sp>
            <p:nvSpPr>
              <p:cNvPr id="121" name="AutoShape 14">
                <a:extLst>
                  <a:ext uri="{FF2B5EF4-FFF2-40B4-BE49-F238E27FC236}">
                    <a16:creationId xmlns:a16="http://schemas.microsoft.com/office/drawing/2014/main" id="{D872DCB5-7A6A-4921-B82C-C98384721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7400" y="2032000"/>
                <a:ext cx="228600" cy="22860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AutoShape 15">
                <a:extLst>
                  <a:ext uri="{FF2B5EF4-FFF2-40B4-BE49-F238E27FC236}">
                    <a16:creationId xmlns:a16="http://schemas.microsoft.com/office/drawing/2014/main" id="{4D3F6798-2899-449D-8830-62C36F276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200" y="2032000"/>
                <a:ext cx="228600" cy="22860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123" name="AutoShape 16">
                <a:extLst>
                  <a:ext uri="{FF2B5EF4-FFF2-40B4-BE49-F238E27FC236}">
                    <a16:creationId xmlns:a16="http://schemas.microsoft.com/office/drawing/2014/main" id="{BA7ED9F5-62FF-4837-AC64-0CC1611B8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1400" y="226060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124" name="AutoShape 17">
                <a:extLst>
                  <a:ext uri="{FF2B5EF4-FFF2-40B4-BE49-F238E27FC236}">
                    <a16:creationId xmlns:a16="http://schemas.microsoft.com/office/drawing/2014/main" id="{73F4A2F2-C521-4DD7-8F88-2B473B0F7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1400" y="294640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125" name="AutoShape 18">
                <a:extLst>
                  <a:ext uri="{FF2B5EF4-FFF2-40B4-BE49-F238E27FC236}">
                    <a16:creationId xmlns:a16="http://schemas.microsoft.com/office/drawing/2014/main" id="{EE30E480-9C67-4DE4-9B94-B61F7A636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1400" y="386080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126" name="AutoShape 19">
                <a:extLst>
                  <a:ext uri="{FF2B5EF4-FFF2-40B4-BE49-F238E27FC236}">
                    <a16:creationId xmlns:a16="http://schemas.microsoft.com/office/drawing/2014/main" id="{079051EF-FA46-4441-8C98-137925CB8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1400" y="485140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127" name="AutoShape 20">
                <a:extLst>
                  <a:ext uri="{FF2B5EF4-FFF2-40B4-BE49-F238E27FC236}">
                    <a16:creationId xmlns:a16="http://schemas.microsoft.com/office/drawing/2014/main" id="{A93D60DD-17FE-4996-975C-5539B5782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1400" y="576580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AutoShape 21">
                <a:extLst>
                  <a:ext uri="{FF2B5EF4-FFF2-40B4-BE49-F238E27FC236}">
                    <a16:creationId xmlns:a16="http://schemas.microsoft.com/office/drawing/2014/main" id="{47973DA2-F94B-4C28-8D78-C63294786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1955800"/>
                <a:ext cx="762000" cy="228600"/>
              </a:xfrm>
              <a:prstGeom prst="rightArrow">
                <a:avLst>
                  <a:gd name="adj1" fmla="val 50000"/>
                  <a:gd name="adj2" fmla="val 8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id-ID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Line 22">
                <a:extLst>
                  <a:ext uri="{FF2B5EF4-FFF2-40B4-BE49-F238E27FC236}">
                    <a16:creationId xmlns:a16="http://schemas.microsoft.com/office/drawing/2014/main" id="{40B23202-C57C-425F-B89C-955744519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19800" y="2184400"/>
                <a:ext cx="0" cy="3276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130" name="Line 23">
                <a:extLst>
                  <a:ext uri="{FF2B5EF4-FFF2-40B4-BE49-F238E27FC236}">
                    <a16:creationId xmlns:a16="http://schemas.microsoft.com/office/drawing/2014/main" id="{8C89D079-0AD9-461C-B82E-BD30B68D2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19800" y="3556000"/>
                <a:ext cx="609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131" name="Line 24">
                <a:extLst>
                  <a:ext uri="{FF2B5EF4-FFF2-40B4-BE49-F238E27FC236}">
                    <a16:creationId xmlns:a16="http://schemas.microsoft.com/office/drawing/2014/main" id="{BF1B28D7-2C4E-4D1A-9234-3C8773FAF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19800" y="5461000"/>
                <a:ext cx="609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  <p:sp>
          <p:nvSpPr>
            <p:cNvPr id="111" name="Line 26">
              <a:extLst>
                <a:ext uri="{FF2B5EF4-FFF2-40B4-BE49-F238E27FC236}">
                  <a16:creationId xmlns:a16="http://schemas.microsoft.com/office/drawing/2014/main" id="{CEC3C82D-69EB-4765-8F36-64399355E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5388" y="1763713"/>
              <a:ext cx="2971800" cy="213360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17912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 err="1"/>
              <a:t>Tahap</a:t>
            </a:r>
            <a:r>
              <a:rPr lang="en-GB" sz="4400" dirty="0"/>
              <a:t> </a:t>
            </a:r>
            <a:r>
              <a:rPr lang="en-GB" sz="4400" dirty="0" err="1"/>
              <a:t>Pengembangan</a:t>
            </a:r>
            <a:r>
              <a:rPr lang="en-GB" sz="4400" dirty="0"/>
              <a:t> </a:t>
            </a:r>
            <a:r>
              <a:rPr lang="en-GB" sz="4400" dirty="0" err="1"/>
              <a:t>Algoritma</a:t>
            </a:r>
            <a:endParaRPr lang="en-ID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61103A-4A8D-4D05-8CFF-7B6B313AB458}"/>
              </a:ext>
            </a:extLst>
          </p:cNvPr>
          <p:cNvGrpSpPr/>
          <p:nvPr/>
        </p:nvGrpSpPr>
        <p:grpSpPr>
          <a:xfrm>
            <a:off x="2007781" y="1646238"/>
            <a:ext cx="8176437" cy="4720856"/>
            <a:chOff x="1763714" y="1600201"/>
            <a:chExt cx="8599486" cy="4905375"/>
          </a:xfrm>
        </p:grpSpPr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id="{ACF04CD8-135E-4363-9338-3B30EF9381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1" y="1603376"/>
              <a:ext cx="1439863" cy="646113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DEFINISI MASALAH</a:t>
              </a:r>
            </a:p>
          </p:txBody>
        </p:sp>
        <p:sp>
          <p:nvSpPr>
            <p:cNvPr id="26" name="Text Box 6">
              <a:extLst>
                <a:ext uri="{FF2B5EF4-FFF2-40B4-BE49-F238E27FC236}">
                  <a16:creationId xmlns:a16="http://schemas.microsoft.com/office/drawing/2014/main" id="{07C31723-9CDB-4D38-BC8B-9EED87CBF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1" y="1603376"/>
              <a:ext cx="1439863" cy="646113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MEMBUAT MODEL</a:t>
              </a:r>
            </a:p>
          </p:txBody>
        </p:sp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84D9D8B6-AF1D-4F02-AFF7-D75199B68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1" y="1600201"/>
              <a:ext cx="1439863" cy="646113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RANCANG ALGORITMA</a:t>
              </a:r>
            </a:p>
          </p:txBody>
        </p:sp>
        <p:sp>
          <p:nvSpPr>
            <p:cNvPr id="28" name="Text Box 8">
              <a:extLst>
                <a:ext uri="{FF2B5EF4-FFF2-40B4-BE49-F238E27FC236}">
                  <a16:creationId xmlns:a16="http://schemas.microsoft.com/office/drawing/2014/main" id="{829EDDBD-C571-4B37-A963-54754B4B3D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4400" y="1676400"/>
              <a:ext cx="1828800" cy="36988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TULIS PROGRAM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69E9127D-C9DC-4798-AE02-77E5AA419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4400" y="2362200"/>
              <a:ext cx="1828800" cy="369888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latin typeface="Calibri" panose="020F0502020204030204" pitchFamily="34" charset="0"/>
                </a:rPr>
                <a:t>COMPILE</a:t>
              </a:r>
            </a:p>
          </p:txBody>
        </p:sp>
        <p:sp>
          <p:nvSpPr>
            <p:cNvPr id="30" name="AutoShape 10">
              <a:extLst>
                <a:ext uri="{FF2B5EF4-FFF2-40B4-BE49-F238E27FC236}">
                  <a16:creationId xmlns:a16="http://schemas.microsoft.com/office/drawing/2014/main" id="{C7AD8FBE-A484-403C-B845-0664D38E5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1" y="3048001"/>
              <a:ext cx="1584325" cy="576263"/>
            </a:xfrm>
            <a:prstGeom prst="flowChartDecisio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Error</a:t>
              </a:r>
            </a:p>
          </p:txBody>
        </p:sp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id="{B08E0C4D-B271-4557-9C04-51CEA08AF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4400" y="3962401"/>
              <a:ext cx="1828800" cy="646113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Executable code:  =&gt; Run</a:t>
              </a:r>
            </a:p>
          </p:txBody>
        </p:sp>
        <p:sp>
          <p:nvSpPr>
            <p:cNvPr id="32" name="AutoShape 12">
              <a:extLst>
                <a:ext uri="{FF2B5EF4-FFF2-40B4-BE49-F238E27FC236}">
                  <a16:creationId xmlns:a16="http://schemas.microsoft.com/office/drawing/2014/main" id="{3860235A-DBB2-4E0F-A21D-5C0622D20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1" y="4953001"/>
              <a:ext cx="1584325" cy="576263"/>
            </a:xfrm>
            <a:prstGeom prst="flowChartDecisio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 i="1">
                  <a:solidFill>
                    <a:schemeClr val="bg1"/>
                  </a:solidFill>
                  <a:latin typeface="Calibri" panose="020F0502020204030204" pitchFamily="34" charset="0"/>
                </a:rPr>
                <a:t>Error</a:t>
              </a:r>
            </a:p>
          </p:txBody>
        </p:sp>
        <p:sp>
          <p:nvSpPr>
            <p:cNvPr id="33" name="Text Box 13">
              <a:extLst>
                <a:ext uri="{FF2B5EF4-FFF2-40B4-BE49-F238E27FC236}">
                  <a16:creationId xmlns:a16="http://schemas.microsoft.com/office/drawing/2014/main" id="{498A2BF6-B1AB-48EE-B72D-5995CCFBF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4401" y="5867400"/>
              <a:ext cx="1820863" cy="36988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latin typeface="Calibri" panose="020F0502020204030204" pitchFamily="34" charset="0"/>
                </a:rPr>
                <a:t>DOKUMENTASI</a:t>
              </a:r>
            </a:p>
          </p:txBody>
        </p:sp>
        <p:sp>
          <p:nvSpPr>
            <p:cNvPr id="34" name="AutoShape 14">
              <a:extLst>
                <a:ext uri="{FF2B5EF4-FFF2-40B4-BE49-F238E27FC236}">
                  <a16:creationId xmlns:a16="http://schemas.microsoft.com/office/drawing/2014/main" id="{E9540771-9AFF-476A-8903-19D119734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1828800"/>
              <a:ext cx="228600" cy="228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AutoShape 15">
              <a:extLst>
                <a:ext uri="{FF2B5EF4-FFF2-40B4-BE49-F238E27FC236}">
                  <a16:creationId xmlns:a16="http://schemas.microsoft.com/office/drawing/2014/main" id="{42746ED2-D84F-4792-B49E-EF20634B5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1828800"/>
              <a:ext cx="228600" cy="228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AutoShape 16">
              <a:extLst>
                <a:ext uri="{FF2B5EF4-FFF2-40B4-BE49-F238E27FC236}">
                  <a16:creationId xmlns:a16="http://schemas.microsoft.com/office/drawing/2014/main" id="{3F9F6183-A7FD-44A1-9A31-268AB9673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6400" y="205740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AutoShape 17">
              <a:extLst>
                <a:ext uri="{FF2B5EF4-FFF2-40B4-BE49-F238E27FC236}">
                  <a16:creationId xmlns:a16="http://schemas.microsoft.com/office/drawing/2014/main" id="{812B82DC-AD37-43FD-A787-1FB4443E7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6400" y="274320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AutoShape 18">
              <a:extLst>
                <a:ext uri="{FF2B5EF4-FFF2-40B4-BE49-F238E27FC236}">
                  <a16:creationId xmlns:a16="http://schemas.microsoft.com/office/drawing/2014/main" id="{D712C095-CD3A-4AEB-B7DA-8B304FA65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6400" y="365760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AutoShape 19">
              <a:extLst>
                <a:ext uri="{FF2B5EF4-FFF2-40B4-BE49-F238E27FC236}">
                  <a16:creationId xmlns:a16="http://schemas.microsoft.com/office/drawing/2014/main" id="{AA46A756-5750-4407-BC7B-62AA1F785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6400" y="464820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AutoShape 20">
              <a:extLst>
                <a:ext uri="{FF2B5EF4-FFF2-40B4-BE49-F238E27FC236}">
                  <a16:creationId xmlns:a16="http://schemas.microsoft.com/office/drawing/2014/main" id="{5BD55BC4-F907-47EE-B8ED-D6A432CC0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6400" y="556260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AutoShape 21">
              <a:extLst>
                <a:ext uri="{FF2B5EF4-FFF2-40B4-BE49-F238E27FC236}">
                  <a16:creationId xmlns:a16="http://schemas.microsoft.com/office/drawing/2014/main" id="{FE361155-2DF4-4207-8D49-DFC62BE7A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0" y="1752600"/>
              <a:ext cx="762000" cy="228600"/>
            </a:xfrm>
            <a:prstGeom prst="rightArrow">
              <a:avLst>
                <a:gd name="adj1" fmla="val 50000"/>
                <a:gd name="adj2" fmla="val 8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 sz="18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Line 22">
              <a:extLst>
                <a:ext uri="{FF2B5EF4-FFF2-40B4-BE49-F238E27FC236}">
                  <a16:creationId xmlns:a16="http://schemas.microsoft.com/office/drawing/2014/main" id="{C738B448-9D89-4D76-B112-D86CF7C799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4800" y="1981200"/>
              <a:ext cx="0" cy="3276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43" name="Line 23">
              <a:extLst>
                <a:ext uri="{FF2B5EF4-FFF2-40B4-BE49-F238E27FC236}">
                  <a16:creationId xmlns:a16="http://schemas.microsoft.com/office/drawing/2014/main" id="{C3E5B2D8-119C-4869-A116-02ACDCFBFF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24800" y="335280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44" name="Line 24">
              <a:extLst>
                <a:ext uri="{FF2B5EF4-FFF2-40B4-BE49-F238E27FC236}">
                  <a16:creationId xmlns:a16="http://schemas.microsoft.com/office/drawing/2014/main" id="{0D28E538-B012-44C6-9507-601AA5CAC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24800" y="525780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45" name="Line 25">
              <a:extLst>
                <a:ext uri="{FF2B5EF4-FFF2-40B4-BE49-F238E27FC236}">
                  <a16:creationId xmlns:a16="http://schemas.microsoft.com/office/drawing/2014/main" id="{B231E322-435C-49AD-834B-C63A4614C6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8600" y="2590800"/>
              <a:ext cx="4419600" cy="381000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d-ID"/>
            </a:p>
          </p:txBody>
        </p: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9AC6527C-4347-4427-BE84-94A9A6CD3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714" y="2590801"/>
              <a:ext cx="5170487" cy="391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182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A208F5-02AD-4009-A6E8-A126C652205C}" vid="{BD3F7779-B1E3-4BF1-A4D7-4B2EEA2330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UAJY_Versi_Sketsa_Biru</Template>
  <TotalTime>649</TotalTime>
  <Words>1066</Words>
  <Application>Microsoft Office PowerPoint</Application>
  <PresentationFormat>Widescreen</PresentationFormat>
  <Paragraphs>278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Symbol</vt:lpstr>
      <vt:lpstr>Wingdings</vt:lpstr>
      <vt:lpstr>Office Theme</vt:lpstr>
      <vt:lpstr>Bitmap Image</vt:lpstr>
      <vt:lpstr>點陣圖影像</vt:lpstr>
      <vt:lpstr>Dasar Pemrograman (INFT06204)</vt:lpstr>
      <vt:lpstr>ALGORITMA dan FLOWCHART</vt:lpstr>
      <vt:lpstr>Tahap Pengembangan Algoritma</vt:lpstr>
      <vt:lpstr>Tahap Pengembangan Algoritma</vt:lpstr>
      <vt:lpstr>Tahap Pengembangan Algoritma</vt:lpstr>
      <vt:lpstr>Tahap Pengembangan Algoritma</vt:lpstr>
      <vt:lpstr>Tahap Pengembangan Algoritma</vt:lpstr>
      <vt:lpstr>Tahap Pengembangan Algoritma</vt:lpstr>
      <vt:lpstr>Tahap Pengembangan Algoritma</vt:lpstr>
      <vt:lpstr>Tahap Pengembangan Algoritma</vt:lpstr>
      <vt:lpstr>Tahap Pengembangan Algoritma</vt:lpstr>
      <vt:lpstr>Tahap Pengembangan Algoritma</vt:lpstr>
      <vt:lpstr>Penyajian Algoritma</vt:lpstr>
      <vt:lpstr>Flowchart</vt:lpstr>
      <vt:lpstr>Simbol-simbol Flowchart</vt:lpstr>
      <vt:lpstr>Simbol-simbol Flowchart</vt:lpstr>
      <vt:lpstr>Pembuatan Flowchart</vt:lpstr>
      <vt:lpstr>Pembuatan Flowchart – cont.</vt:lpstr>
      <vt:lpstr>Pembuatan Flowchart – cont.</vt:lpstr>
      <vt:lpstr>Pembuatan Flowchart – cont.</vt:lpstr>
      <vt:lpstr>Contoh Flowchart</vt:lpstr>
      <vt:lpstr>Contoh Flowchart</vt:lpstr>
      <vt:lpstr>Contoh Flowchart</vt:lpstr>
      <vt:lpstr>Contoh Flowchart</vt:lpstr>
      <vt:lpstr>Raptor</vt:lpstr>
      <vt:lpstr>Instalasi</vt:lpstr>
      <vt:lpstr>Lingkungan Software raptor</vt:lpstr>
      <vt:lpstr>Variabel</vt:lpstr>
      <vt:lpstr>Symbol Window (Statement)</vt:lpstr>
      <vt:lpstr>Input dan output</vt:lpstr>
      <vt:lpstr>Assignment</vt:lpstr>
      <vt:lpstr>Sekuens</vt:lpstr>
      <vt:lpstr>Pemilihan (if..then..else)</vt:lpstr>
      <vt:lpstr>Fitur lain</vt:lpstr>
      <vt:lpstr>Latihan 1</vt:lpstr>
      <vt:lpstr>Latihan 2</vt:lpstr>
      <vt:lpstr>Latihan 3</vt:lpstr>
      <vt:lpstr>Latihan 4</vt:lpstr>
      <vt:lpstr>Latihan 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Ardhyanti Mita Nugraha, S.Kom., M.Kom</dc:creator>
  <cp:lastModifiedBy>Joanna Ardhyanti Mita Nugraha, S.Kom., M.Kom.</cp:lastModifiedBy>
  <cp:revision>24</cp:revision>
  <dcterms:created xsi:type="dcterms:W3CDTF">2021-08-27T07:55:01Z</dcterms:created>
  <dcterms:modified xsi:type="dcterms:W3CDTF">2025-02-25T01:23:28Z</dcterms:modified>
</cp:coreProperties>
</file>